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45720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6F6C66"/>
                </a:solidFill>
              </a:rPr>
              <a:t>HANSARANG CHURCH · BUILDING STUDY 03 · 개정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1097280"/>
            <a:ext cx="11430000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400" b="1">
                <a:solidFill>
                  <a:srgbClr val="111111"/>
                </a:solidFill>
              </a:rPr>
              <a:t>한사랑교회 신축</a:t>
            </a:r>
          </a:p>
          <a:p>
            <a:pPr algn="l"/>
            <a:r>
              <a:rPr sz="5400" b="1">
                <a:solidFill>
                  <a:srgbClr val="111111"/>
                </a:solidFill>
              </a:rPr>
              <a:t>최종 기준안 F10 · 도면 모음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3657600"/>
            <a:ext cx="11430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000" b="0">
                <a:solidFill>
                  <a:srgbClr val="FF4D00"/>
                </a:solidFill>
              </a:rPr>
              <a:t>1층 배치(주차 10대) · 남북 단면 · 기준층 평면 · 본당층 평면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4572000"/>
            <a:ext cx="11430000" cy="3657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>
                <a:solidFill>
                  <a:srgbClr val="111111"/>
                </a:solidFill>
              </a:rPr>
              <a:t>이 파일의 도면은 그림이 아니라 PowerPoint 도형(사각형·선·다각형·텍스트)으로 이루어져 있습니다.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111111"/>
                </a:solidFill>
              </a:rPr>
              <a:t>모든 요소를 개별로 선택해 이동·크기 조정·색 변경·삭제할 수 있고, 텍스트는 직접 고쳐 쓸 수 있습니다.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111111"/>
                </a:solidFill>
              </a:rPr>
              <a:t>도형 이름은 [홈 › 정렬 › 선택 창]에서 “번호 + 종류(+ 텍스트 내용)”으로 확인할 수 있습니다 (예: 057 text: 장애인).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111111"/>
                </a:solidFill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111111"/>
                </a:solidFill>
              </a:rPr>
              <a:t>기준: 대지 348.78㎡(공시 340㎡) · 건폐율 60%(≈204㎡) · 용적률 266.2% · 주차 75㎡당 1대(10대 = 연면적 750㎡ 상한)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111111"/>
                </a:solidFill>
              </a:rPr>
              <a:t>기준안: 서측 진입 · 본관 북동 앵커 17.3×10.75m · 계단탑 남동 5.6×3.2m · EV 북동 밀착 2.4×4.45m · 설비 슬롯 0.5m · 층고 3.6m/본당 7.2m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111111"/>
                </a:solidFill>
              </a:rPr>
              <a:t>수치는 모두 내부 검토용 계획값입니다. 인허가·계약 용도로는 실측 성과와 건축사 확인이 필요합니다.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" y="8549640"/>
            <a:ext cx="114300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6F6C66"/>
                </a:solidFill>
              </a:rPr>
              <a:t>원본: 건물외곽_검토.html (한사랑.com/building/) · 2026. 08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82296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</a:rPr>
              <a:t>1층 배치 — F10.1 최종 기준안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5214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>
                <a:solidFill>
                  <a:srgbClr val="6F6C66"/>
                </a:solidFill>
              </a:rPr>
              <a:t>필로티 주차 10대 · 본관 17.3×10.75m · 계단탑 · EV · 설비 슬롯 · 기둥 그리드 5.75/5.2/3.75m</a:t>
            </a:r>
          </a:p>
        </p:txBody>
      </p:sp>
      <p:sp>
        <p:nvSpPr>
          <p:cNvPr id="4" name="001 rect"/>
          <p:cNvSpPr/>
          <p:nvPr/>
        </p:nvSpPr>
        <p:spPr>
          <a:xfrm>
            <a:off x="2010000" y="1005000"/>
            <a:ext cx="2240000" cy="7550000"/>
          </a:xfrm>
          <a:prstGeom prst="rect">
            <a:avLst/>
          </a:prstGeom>
          <a:solidFill>
            <a:srgbClr val="EDEBE3"/>
          </a:solidFill>
          <a:ln>
            <a:noFill/>
          </a:ln>
          <a:effectLst/>
        </p:spPr>
      </p:sp>
      <p:sp>
        <p:nvSpPr>
          <p:cNvPr id="5" name="002 polygon"/>
          <p:cNvSpPr/>
          <p:nvPr/>
        </p:nvSpPr>
        <p:spPr>
          <a:xfrm>
            <a:off x="4225000" y="6190000"/>
            <a:ext cx="5960000" cy="2310000"/>
          </a:xfrm>
          <a:custGeom>
            <a:avLst/>
            <a:gdLst/>
            <a:ahLst/>
            <a:cxnLst/>
            <a:rect l="l" t="t" r="r" b="b"/>
            <a:pathLst>
              <a:path w="5960000" h="2310000">
                <a:moveTo>
                  <a:pt x="910000" y="310000"/>
                </a:moveTo>
                <a:lnTo>
                  <a:pt x="2165000" y="340000"/>
                </a:lnTo>
                <a:lnTo>
                  <a:pt x="4415000" y="235000"/>
                </a:lnTo>
                <a:lnTo>
                  <a:pt x="5410000" y="0"/>
                </a:lnTo>
                <a:lnTo>
                  <a:pt x="5960000" y="0"/>
                </a:lnTo>
                <a:lnTo>
                  <a:pt x="5960000" y="2310000"/>
                </a:lnTo>
                <a:lnTo>
                  <a:pt x="0" y="2310000"/>
                </a:lnTo>
                <a:lnTo>
                  <a:pt x="0" y="310000"/>
                </a:lnTo>
                <a:close/>
              </a:path>
            </a:pathLst>
          </a:custGeom>
          <a:solidFill>
            <a:srgbClr val="EDEBE3"/>
          </a:solidFill>
          <a:ln>
            <a:noFill/>
          </a:ln>
          <a:effectLst/>
        </p:spPr>
      </p:sp>
      <p:sp>
        <p:nvSpPr>
          <p:cNvPr id="6" name="003 polygon"/>
          <p:cNvSpPr/>
          <p:nvPr/>
        </p:nvSpPr>
        <p:spPr>
          <a:xfrm>
            <a:off x="2010000" y="6500000"/>
            <a:ext cx="2215000" cy="2000000"/>
          </a:xfrm>
          <a:custGeom>
            <a:avLst/>
            <a:gdLst/>
            <a:ahLst/>
            <a:cxnLst/>
            <a:rect l="l" t="t" r="r" b="b"/>
            <a:pathLst>
              <a:path w="2215000" h="2000000">
                <a:moveTo>
                  <a:pt x="0" y="2000000"/>
                </a:moveTo>
                <a:lnTo>
                  <a:pt x="2215000" y="2000000"/>
                </a:lnTo>
                <a:lnTo>
                  <a:pt x="2215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BE3"/>
          </a:solidFill>
          <a:ln>
            <a:noFill/>
          </a:ln>
          <a:effectLst/>
        </p:spPr>
      </p:sp>
      <p:cxnSp>
        <p:nvCxnSpPr>
          <p:cNvPr id="7" name="004 line"/>
          <p:cNvCxnSpPr/>
          <p:nvPr/>
        </p:nvCxnSpPr>
        <p:spPr>
          <a:xfrm>
            <a:off x="2270000" y="6210000"/>
            <a:ext cx="1745000" cy="0"/>
          </a:xfrm>
          <a:prstGeom prst="line">
            <a:avLst/>
          </a:prstGeom>
          <a:ln w="45085">
            <a:solidFill>
              <a:srgbClr val="C8331F">
                <a:alpha val="45000"/>
              </a:srgbClr>
            </a:solidFill>
          </a:ln>
        </p:spPr>
      </p:cxnSp>
      <p:cxnSp>
        <p:nvCxnSpPr>
          <p:cNvPr id="8" name="005 line"/>
          <p:cNvCxnSpPr/>
          <p:nvPr/>
        </p:nvCxnSpPr>
        <p:spPr>
          <a:xfrm>
            <a:off x="2270000" y="6355000"/>
            <a:ext cx="1745000" cy="0"/>
          </a:xfrm>
          <a:prstGeom prst="line">
            <a:avLst/>
          </a:prstGeom>
          <a:ln w="45085">
            <a:solidFill>
              <a:srgbClr val="C8331F">
                <a:alpha val="45000"/>
              </a:srgbClr>
            </a:solidFill>
          </a:ln>
        </p:spPr>
      </p:cxnSp>
      <p:cxnSp>
        <p:nvCxnSpPr>
          <p:cNvPr id="9" name="006 line"/>
          <p:cNvCxnSpPr/>
          <p:nvPr/>
        </p:nvCxnSpPr>
        <p:spPr>
          <a:xfrm>
            <a:off x="2270000" y="6500000"/>
            <a:ext cx="1745000" cy="0"/>
          </a:xfrm>
          <a:prstGeom prst="line">
            <a:avLst/>
          </a:prstGeom>
          <a:ln w="45085">
            <a:solidFill>
              <a:srgbClr val="C8331F">
                <a:alpha val="45000"/>
              </a:srgbClr>
            </a:solidFill>
          </a:ln>
        </p:spPr>
      </p:cxnSp>
      <p:cxnSp>
        <p:nvCxnSpPr>
          <p:cNvPr id="10" name="007 line"/>
          <p:cNvCxnSpPr/>
          <p:nvPr/>
        </p:nvCxnSpPr>
        <p:spPr>
          <a:xfrm>
            <a:off x="2270000" y="6640000"/>
            <a:ext cx="1745000" cy="0"/>
          </a:xfrm>
          <a:prstGeom prst="line">
            <a:avLst/>
          </a:prstGeom>
          <a:ln w="45085">
            <a:solidFill>
              <a:srgbClr val="C8331F">
                <a:alpha val="45000"/>
              </a:srgbClr>
            </a:solidFill>
          </a:ln>
        </p:spPr>
      </p:cxnSp>
      <p:cxnSp>
        <p:nvCxnSpPr>
          <p:cNvPr id="11" name="008 line"/>
          <p:cNvCxnSpPr/>
          <p:nvPr/>
        </p:nvCxnSpPr>
        <p:spPr>
          <a:xfrm>
            <a:off x="2270000" y="6785000"/>
            <a:ext cx="1745000" cy="0"/>
          </a:xfrm>
          <a:prstGeom prst="line">
            <a:avLst/>
          </a:prstGeom>
          <a:ln w="45085">
            <a:solidFill>
              <a:srgbClr val="C8331F">
                <a:alpha val="45000"/>
              </a:srgbClr>
            </a:solidFill>
          </a:ln>
        </p:spPr>
      </p:cxnSp>
      <p:cxnSp>
        <p:nvCxnSpPr>
          <p:cNvPr id="12" name="009 line"/>
          <p:cNvCxnSpPr/>
          <p:nvPr/>
        </p:nvCxnSpPr>
        <p:spPr>
          <a:xfrm>
            <a:off x="2270000" y="6925000"/>
            <a:ext cx="1745000" cy="0"/>
          </a:xfrm>
          <a:prstGeom prst="line">
            <a:avLst/>
          </a:prstGeom>
          <a:ln w="45085">
            <a:solidFill>
              <a:srgbClr val="C8331F">
                <a:alpha val="45000"/>
              </a:srgbClr>
            </a:solidFill>
          </a:ln>
        </p:spPr>
      </p:cxnSp>
      <p:cxnSp>
        <p:nvCxnSpPr>
          <p:cNvPr id="13" name="010 line"/>
          <p:cNvCxnSpPr/>
          <p:nvPr/>
        </p:nvCxnSpPr>
        <p:spPr>
          <a:xfrm>
            <a:off x="4095000" y="6835000"/>
            <a:ext cx="0" cy="1510000"/>
          </a:xfrm>
          <a:prstGeom prst="line">
            <a:avLst/>
          </a:prstGeom>
          <a:ln w="45085">
            <a:solidFill>
              <a:srgbClr val="1F6F9E">
                <a:alpha val="40000"/>
              </a:srgbClr>
            </a:solidFill>
          </a:ln>
        </p:spPr>
      </p:cxnSp>
      <p:cxnSp>
        <p:nvCxnSpPr>
          <p:cNvPr id="14" name="011 line"/>
          <p:cNvCxnSpPr/>
          <p:nvPr/>
        </p:nvCxnSpPr>
        <p:spPr>
          <a:xfrm>
            <a:off x="4235000" y="6835000"/>
            <a:ext cx="0" cy="1510000"/>
          </a:xfrm>
          <a:prstGeom prst="line">
            <a:avLst/>
          </a:prstGeom>
          <a:ln w="45085">
            <a:solidFill>
              <a:srgbClr val="1F6F9E">
                <a:alpha val="40000"/>
              </a:srgbClr>
            </a:solidFill>
          </a:ln>
        </p:spPr>
      </p:cxnSp>
      <p:cxnSp>
        <p:nvCxnSpPr>
          <p:cNvPr id="15" name="012 line"/>
          <p:cNvCxnSpPr/>
          <p:nvPr/>
        </p:nvCxnSpPr>
        <p:spPr>
          <a:xfrm>
            <a:off x="4380000" y="6835000"/>
            <a:ext cx="0" cy="1510000"/>
          </a:xfrm>
          <a:prstGeom prst="line">
            <a:avLst/>
          </a:prstGeom>
          <a:ln w="45085">
            <a:solidFill>
              <a:srgbClr val="1F6F9E">
                <a:alpha val="40000"/>
              </a:srgbClr>
            </a:solidFill>
          </a:ln>
        </p:spPr>
      </p:cxnSp>
      <p:cxnSp>
        <p:nvCxnSpPr>
          <p:cNvPr id="16" name="013 line"/>
          <p:cNvCxnSpPr/>
          <p:nvPr/>
        </p:nvCxnSpPr>
        <p:spPr>
          <a:xfrm>
            <a:off x="4525000" y="6835000"/>
            <a:ext cx="0" cy="1510000"/>
          </a:xfrm>
          <a:prstGeom prst="line">
            <a:avLst/>
          </a:prstGeom>
          <a:ln w="45085">
            <a:solidFill>
              <a:srgbClr val="1F6F9E">
                <a:alpha val="40000"/>
              </a:srgbClr>
            </a:solidFill>
          </a:ln>
        </p:spPr>
      </p:cxnSp>
      <p:cxnSp>
        <p:nvCxnSpPr>
          <p:cNvPr id="17" name="014 line"/>
          <p:cNvCxnSpPr/>
          <p:nvPr/>
        </p:nvCxnSpPr>
        <p:spPr>
          <a:xfrm>
            <a:off x="4665000" y="6835000"/>
            <a:ext cx="0" cy="1510000"/>
          </a:xfrm>
          <a:prstGeom prst="line">
            <a:avLst/>
          </a:prstGeom>
          <a:ln w="45085">
            <a:solidFill>
              <a:srgbClr val="1F6F9E">
                <a:alpha val="40000"/>
              </a:srgbClr>
            </a:solidFill>
          </a:ln>
        </p:spPr>
      </p:cxnSp>
      <p:cxnSp>
        <p:nvCxnSpPr>
          <p:cNvPr id="18" name="015 line"/>
          <p:cNvCxnSpPr/>
          <p:nvPr/>
        </p:nvCxnSpPr>
        <p:spPr>
          <a:xfrm>
            <a:off x="4810000" y="6835000"/>
            <a:ext cx="0" cy="1510000"/>
          </a:xfrm>
          <a:prstGeom prst="line">
            <a:avLst/>
          </a:prstGeom>
          <a:ln w="45085">
            <a:solidFill>
              <a:srgbClr val="1F6F9E">
                <a:alpha val="40000"/>
              </a:srgbClr>
            </a:solidFill>
          </a:ln>
        </p:spPr>
      </p:cxnSp>
      <p:cxnSp>
        <p:nvCxnSpPr>
          <p:cNvPr id="19" name="016 line"/>
          <p:cNvCxnSpPr/>
          <p:nvPr/>
        </p:nvCxnSpPr>
        <p:spPr>
          <a:xfrm>
            <a:off x="4955000" y="6835000"/>
            <a:ext cx="0" cy="1510000"/>
          </a:xfrm>
          <a:prstGeom prst="line">
            <a:avLst/>
          </a:prstGeom>
          <a:ln w="45085">
            <a:solidFill>
              <a:srgbClr val="1F6F9E">
                <a:alpha val="40000"/>
              </a:srgbClr>
            </a:solidFill>
          </a:ln>
        </p:spPr>
      </p:cxnSp>
      <p:sp>
        <p:nvSpPr>
          <p:cNvPr id="20" name="017 polygon"/>
          <p:cNvSpPr/>
          <p:nvPr/>
        </p:nvSpPr>
        <p:spPr>
          <a:xfrm>
            <a:off x="4225000" y="1995000"/>
            <a:ext cx="5410000" cy="4535000"/>
          </a:xfrm>
          <a:custGeom>
            <a:avLst/>
            <a:gdLst/>
            <a:ahLst/>
            <a:cxnLst/>
            <a:rect l="l" t="t" r="r" b="b"/>
            <a:pathLst>
              <a:path w="5410000" h="4535000">
                <a:moveTo>
                  <a:pt x="25000" y="0"/>
                </a:moveTo>
                <a:lnTo>
                  <a:pt x="5390000" y="0"/>
                </a:lnTo>
                <a:lnTo>
                  <a:pt x="5410000" y="4195000"/>
                </a:lnTo>
                <a:lnTo>
                  <a:pt x="4415000" y="4430000"/>
                </a:lnTo>
                <a:lnTo>
                  <a:pt x="2165000" y="4535000"/>
                </a:lnTo>
                <a:lnTo>
                  <a:pt x="910000" y="4505000"/>
                </a:lnTo>
                <a:lnTo>
                  <a:pt x="0" y="3575000"/>
                </a:lnTo>
                <a:close/>
              </a:path>
            </a:pathLst>
          </a:custGeom>
          <a:solidFill>
            <a:srgbClr val="FF4D00">
              <a:alpha val="4705"/>
            </a:srgbClr>
          </a:solidFill>
          <a:ln w="23495">
            <a:solidFill>
              <a:srgbClr val="E04300"/>
            </a:solidFill>
          </a:ln>
          <a:effectLst/>
        </p:spPr>
      </p:sp>
      <p:sp>
        <p:nvSpPr>
          <p:cNvPr id="21" name="018 text: 북측 — 공용 주차장 부지"/>
          <p:cNvSpPr txBox="1"/>
          <p:nvPr/>
        </p:nvSpPr>
        <p:spPr>
          <a:xfrm>
            <a:off x="6315000" y="1270000"/>
            <a:ext cx="1235000" cy="14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867" b="0">
                <a:solidFill>
                  <a:srgbClr val="61666D"/>
                </a:solidFill>
              </a:rPr>
              <a:t>북측 — 공용 주차장 부지</a:t>
            </a:r>
          </a:p>
        </p:txBody>
      </p:sp>
      <p:sp>
        <p:nvSpPr>
          <p:cNvPr id="22" name="019 text: 소로 2-28 · 폭 11.7m"/>
          <p:cNvSpPr txBox="1"/>
          <p:nvPr/>
        </p:nvSpPr>
        <p:spPr>
          <a:xfrm>
            <a:off x="2625000" y="1540000"/>
            <a:ext cx="1015000" cy="12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88" b="0">
                <a:solidFill>
                  <a:srgbClr val="A86400"/>
                </a:solidFill>
              </a:rPr>
              <a:t>소로 2-28 · 폭 11.7m</a:t>
            </a:r>
          </a:p>
        </p:txBody>
      </p:sp>
      <p:sp>
        <p:nvSpPr>
          <p:cNvPr id="23" name="020 text: 남측 계획도로 — 폭 20.0m"/>
          <p:cNvSpPr txBox="1"/>
          <p:nvPr/>
        </p:nvSpPr>
        <p:spPr>
          <a:xfrm>
            <a:off x="7105000" y="8040000"/>
            <a:ext cx="1315000" cy="14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867" b="0">
                <a:solidFill>
                  <a:srgbClr val="A86400"/>
                </a:solidFill>
              </a:rPr>
              <a:t>남측 계획도로 — 폭 20.0m</a:t>
            </a:r>
          </a:p>
        </p:txBody>
      </p:sp>
      <p:sp>
        <p:nvSpPr>
          <p:cNvPr id="24" name="021 text: 능곡타운센터 획지"/>
          <p:cNvSpPr txBox="1"/>
          <p:nvPr/>
        </p:nvSpPr>
        <p:spPr>
          <a:xfrm rot="5400000">
            <a:off x="9610000" y="4140000"/>
            <a:ext cx="915000" cy="13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827" b="0">
                <a:solidFill>
                  <a:srgbClr val="61666D"/>
                </a:solidFill>
              </a:rPr>
              <a:t>능곡타운센터 획지</a:t>
            </a:r>
          </a:p>
        </p:txBody>
      </p:sp>
      <p:sp>
        <p:nvSpPr>
          <p:cNvPr id="25" name="022 circle"/>
          <p:cNvSpPr/>
          <p:nvPr/>
        </p:nvSpPr>
        <p:spPr>
          <a:xfrm>
            <a:off x="4225000" y="1970000"/>
            <a:ext cx="50000" cy="50000"/>
          </a:xfrm>
          <a:prstGeom prst="ellipse">
            <a:avLst/>
          </a:prstGeom>
          <a:solidFill>
            <a:srgbClr val="E04300"/>
          </a:solidFill>
          <a:ln>
            <a:noFill/>
          </a:ln>
          <a:effectLst/>
        </p:spPr>
      </p:sp>
      <p:sp>
        <p:nvSpPr>
          <p:cNvPr id="26" name="023 text: P0"/>
          <p:cNvSpPr txBox="1"/>
          <p:nvPr/>
        </p:nvSpPr>
        <p:spPr>
          <a:xfrm>
            <a:off x="4030000" y="1805000"/>
            <a:ext cx="160000" cy="12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48" b="1">
                <a:solidFill>
                  <a:srgbClr val="E04300"/>
                </a:solidFill>
              </a:rPr>
              <a:t>P0</a:t>
            </a:r>
          </a:p>
        </p:txBody>
      </p:sp>
      <p:sp>
        <p:nvSpPr>
          <p:cNvPr id="27" name="024 circle"/>
          <p:cNvSpPr/>
          <p:nvPr/>
        </p:nvSpPr>
        <p:spPr>
          <a:xfrm>
            <a:off x="9590000" y="1970000"/>
            <a:ext cx="50000" cy="50000"/>
          </a:xfrm>
          <a:prstGeom prst="ellipse">
            <a:avLst/>
          </a:prstGeom>
          <a:solidFill>
            <a:srgbClr val="E04300"/>
          </a:solidFill>
          <a:ln>
            <a:noFill/>
          </a:ln>
          <a:effectLst/>
        </p:spPr>
      </p:sp>
      <p:sp>
        <p:nvSpPr>
          <p:cNvPr id="28" name="025 text: P1"/>
          <p:cNvSpPr txBox="1"/>
          <p:nvPr/>
        </p:nvSpPr>
        <p:spPr>
          <a:xfrm>
            <a:off x="9730000" y="1805000"/>
            <a:ext cx="160000" cy="12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48" b="1">
                <a:solidFill>
                  <a:srgbClr val="E04300"/>
                </a:solidFill>
              </a:rPr>
              <a:t>P1</a:t>
            </a:r>
          </a:p>
        </p:txBody>
      </p:sp>
      <p:sp>
        <p:nvSpPr>
          <p:cNvPr id="29" name="026 circle"/>
          <p:cNvSpPr/>
          <p:nvPr/>
        </p:nvSpPr>
        <p:spPr>
          <a:xfrm>
            <a:off x="9610000" y="6165000"/>
            <a:ext cx="50000" cy="50000"/>
          </a:xfrm>
          <a:prstGeom prst="ellipse">
            <a:avLst/>
          </a:prstGeom>
          <a:solidFill>
            <a:srgbClr val="E04300"/>
          </a:solidFill>
          <a:ln>
            <a:noFill/>
          </a:ln>
          <a:effectLst/>
        </p:spPr>
      </p:sp>
      <p:sp>
        <p:nvSpPr>
          <p:cNvPr id="30" name="027 text: P2"/>
          <p:cNvSpPr txBox="1"/>
          <p:nvPr/>
        </p:nvSpPr>
        <p:spPr>
          <a:xfrm>
            <a:off x="9750000" y="6325000"/>
            <a:ext cx="160000" cy="12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48" b="1">
                <a:solidFill>
                  <a:srgbClr val="E04300"/>
                </a:solidFill>
              </a:rPr>
              <a:t>P2</a:t>
            </a:r>
          </a:p>
        </p:txBody>
      </p:sp>
      <p:sp>
        <p:nvSpPr>
          <p:cNvPr id="31" name="028 circle"/>
          <p:cNvSpPr/>
          <p:nvPr/>
        </p:nvSpPr>
        <p:spPr>
          <a:xfrm>
            <a:off x="5110000" y="6475000"/>
            <a:ext cx="50000" cy="50000"/>
          </a:xfrm>
          <a:prstGeom prst="ellipse">
            <a:avLst/>
          </a:prstGeom>
          <a:solidFill>
            <a:srgbClr val="E04300"/>
          </a:solidFill>
          <a:ln>
            <a:noFill/>
          </a:ln>
          <a:effectLst/>
        </p:spPr>
      </p:sp>
      <p:sp>
        <p:nvSpPr>
          <p:cNvPr id="32" name="029 text: P5"/>
          <p:cNvSpPr txBox="1"/>
          <p:nvPr/>
        </p:nvSpPr>
        <p:spPr>
          <a:xfrm>
            <a:off x="5250000" y="6635000"/>
            <a:ext cx="160000" cy="12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48" b="1">
                <a:solidFill>
                  <a:srgbClr val="E04300"/>
                </a:solidFill>
              </a:rPr>
              <a:t>P5</a:t>
            </a:r>
          </a:p>
        </p:txBody>
      </p:sp>
      <p:sp>
        <p:nvSpPr>
          <p:cNvPr id="33" name="030 circle"/>
          <p:cNvSpPr/>
          <p:nvPr/>
        </p:nvSpPr>
        <p:spPr>
          <a:xfrm>
            <a:off x="4200000" y="5545000"/>
            <a:ext cx="50000" cy="50000"/>
          </a:xfrm>
          <a:prstGeom prst="ellipse">
            <a:avLst/>
          </a:prstGeom>
          <a:solidFill>
            <a:srgbClr val="E04300"/>
          </a:solidFill>
          <a:ln>
            <a:noFill/>
          </a:ln>
          <a:effectLst/>
        </p:spPr>
      </p:sp>
      <p:sp>
        <p:nvSpPr>
          <p:cNvPr id="34" name="031 text: P6"/>
          <p:cNvSpPr txBox="1"/>
          <p:nvPr/>
        </p:nvSpPr>
        <p:spPr>
          <a:xfrm>
            <a:off x="4005000" y="5705000"/>
            <a:ext cx="160000" cy="12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48" b="1">
                <a:solidFill>
                  <a:srgbClr val="E04300"/>
                </a:solidFill>
              </a:rPr>
              <a:t>P6</a:t>
            </a:r>
          </a:p>
        </p:txBody>
      </p:sp>
      <p:cxnSp>
        <p:nvCxnSpPr>
          <p:cNvPr id="35" name="032 line"/>
          <p:cNvCxnSpPr/>
          <p:nvPr/>
        </p:nvCxnSpPr>
        <p:spPr>
          <a:xfrm flipH="1" flipV="1">
            <a:off x="9620000" y="990000"/>
            <a:ext cx="140000" cy="500000"/>
          </a:xfrm>
          <a:prstGeom prst="line">
            <a:avLst/>
          </a:prstGeom>
          <a:ln w="17780">
            <a:solidFill>
              <a:srgbClr val="111111"/>
            </a:solidFill>
          </a:ln>
        </p:spPr>
      </p:cxnSp>
      <p:sp>
        <p:nvSpPr>
          <p:cNvPr id="36" name="033 polygon"/>
          <p:cNvSpPr/>
          <p:nvPr/>
        </p:nvSpPr>
        <p:spPr>
          <a:xfrm>
            <a:off x="9585000" y="990000"/>
            <a:ext cx="140000" cy="145000"/>
          </a:xfrm>
          <a:custGeom>
            <a:avLst/>
            <a:gdLst/>
            <a:ahLst/>
            <a:cxnLst/>
            <a:rect l="l" t="t" r="r" b="b"/>
            <a:pathLst>
              <a:path w="140000" h="145000">
                <a:moveTo>
                  <a:pt x="35000" y="0"/>
                </a:moveTo>
                <a:lnTo>
                  <a:pt x="0" y="145000"/>
                </a:lnTo>
                <a:lnTo>
                  <a:pt x="140000" y="105000"/>
                </a:lnTo>
                <a:close/>
              </a:path>
            </a:pathLst>
          </a:custGeom>
          <a:solidFill>
            <a:srgbClr val="111111"/>
          </a:solidFill>
          <a:ln>
            <a:noFill/>
          </a:ln>
          <a:effectLst/>
        </p:spPr>
      </p:sp>
      <p:sp>
        <p:nvSpPr>
          <p:cNvPr id="37" name="034 text: N"/>
          <p:cNvSpPr txBox="1"/>
          <p:nvPr/>
        </p:nvSpPr>
        <p:spPr>
          <a:xfrm>
            <a:off x="9655000" y="790000"/>
            <a:ext cx="110000" cy="14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867" b="1">
                <a:solidFill>
                  <a:srgbClr val="111111"/>
                </a:solidFill>
              </a:rPr>
              <a:t>N</a:t>
            </a:r>
          </a:p>
        </p:txBody>
      </p:sp>
      <p:cxnSp>
        <p:nvCxnSpPr>
          <p:cNvPr id="38" name="035 line"/>
          <p:cNvCxnSpPr/>
          <p:nvPr/>
        </p:nvCxnSpPr>
        <p:spPr>
          <a:xfrm>
            <a:off x="4250000" y="7355000"/>
            <a:ext cx="1300000" cy="0"/>
          </a:xfrm>
          <a:prstGeom prst="line">
            <a:avLst/>
          </a:prstGeom>
          <a:ln w="17780">
            <a:solidFill>
              <a:srgbClr val="111111"/>
            </a:solidFill>
          </a:ln>
        </p:spPr>
      </p:cxnSp>
      <p:cxnSp>
        <p:nvCxnSpPr>
          <p:cNvPr id="39" name="036 line"/>
          <p:cNvCxnSpPr/>
          <p:nvPr/>
        </p:nvCxnSpPr>
        <p:spPr>
          <a:xfrm>
            <a:off x="4250000" y="7290000"/>
            <a:ext cx="0" cy="130000"/>
          </a:xfrm>
          <a:prstGeom prst="line">
            <a:avLst/>
          </a:prstGeom>
          <a:ln w="17780">
            <a:solidFill>
              <a:srgbClr val="111111"/>
            </a:solidFill>
          </a:ln>
        </p:spPr>
      </p:cxnSp>
      <p:cxnSp>
        <p:nvCxnSpPr>
          <p:cNvPr id="40" name="037 line"/>
          <p:cNvCxnSpPr/>
          <p:nvPr/>
        </p:nvCxnSpPr>
        <p:spPr>
          <a:xfrm>
            <a:off x="5550000" y="7290000"/>
            <a:ext cx="0" cy="130000"/>
          </a:xfrm>
          <a:prstGeom prst="line">
            <a:avLst/>
          </a:prstGeom>
          <a:ln w="17780">
            <a:solidFill>
              <a:srgbClr val="111111"/>
            </a:solidFill>
          </a:ln>
        </p:spPr>
      </p:cxnSp>
      <p:sp>
        <p:nvSpPr>
          <p:cNvPr id="41" name="038 text: 5 m"/>
          <p:cNvSpPr txBox="1"/>
          <p:nvPr/>
        </p:nvSpPr>
        <p:spPr>
          <a:xfrm>
            <a:off x="4805000" y="7525000"/>
            <a:ext cx="190000" cy="12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88" b="0">
                <a:solidFill>
                  <a:srgbClr val="111111"/>
                </a:solidFill>
              </a:rPr>
              <a:t>5 m</a:t>
            </a:r>
          </a:p>
        </p:txBody>
      </p:sp>
      <p:sp>
        <p:nvSpPr>
          <p:cNvPr id="42" name="039 rect"/>
          <p:cNvSpPr/>
          <p:nvPr/>
        </p:nvSpPr>
        <p:spPr>
          <a:xfrm>
            <a:off x="4250000" y="3425000"/>
            <a:ext cx="5230000" cy="1560000"/>
          </a:xfrm>
          <a:prstGeom prst="rect">
            <a:avLst/>
          </a:prstGeom>
          <a:solidFill>
            <a:srgbClr val="F6F4EE"/>
          </a:solidFill>
          <a:ln w="8890">
            <a:solidFill>
              <a:srgbClr val="C9C5BA"/>
            </a:solidFill>
            <a:prstDash val="dash"/>
          </a:ln>
          <a:effectLst/>
        </p:spPr>
      </p:sp>
      <p:cxnSp>
        <p:nvCxnSpPr>
          <p:cNvPr id="43" name="040 line"/>
          <p:cNvCxnSpPr/>
          <p:nvPr/>
        </p:nvCxnSpPr>
        <p:spPr>
          <a:xfrm>
            <a:off x="4460000" y="4205000"/>
            <a:ext cx="4815000" cy="0"/>
          </a:xfrm>
          <a:prstGeom prst="line">
            <a:avLst/>
          </a:prstGeom>
          <a:ln w="12700">
            <a:solidFill>
              <a:srgbClr val="9A958A"/>
            </a:solidFill>
            <a:prstDash val="dash"/>
          </a:ln>
        </p:spPr>
      </p:cxnSp>
      <p:sp>
        <p:nvSpPr>
          <p:cNvPr id="44" name="042 text: 차로 6.0 m — 건물 하부 통과 (필로티"/>
          <p:cNvSpPr txBox="1"/>
          <p:nvPr/>
        </p:nvSpPr>
        <p:spPr>
          <a:xfrm>
            <a:off x="5235000" y="4450000"/>
            <a:ext cx="1780000" cy="13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827" b="1">
                <a:solidFill>
                  <a:srgbClr val="61666D"/>
                </a:solidFill>
              </a:rPr>
              <a:t>차로 6.0 m — 건물 하부 통과 (필로티)</a:t>
            </a:r>
          </a:p>
        </p:txBody>
      </p:sp>
      <p:cxnSp>
        <p:nvCxnSpPr>
          <p:cNvPr id="45" name="043 line"/>
          <p:cNvCxnSpPr/>
          <p:nvPr/>
        </p:nvCxnSpPr>
        <p:spPr>
          <a:xfrm>
            <a:off x="4250000" y="3480000"/>
            <a:ext cx="0" cy="1170000"/>
          </a:xfrm>
          <a:prstGeom prst="line">
            <a:avLst/>
          </a:prstGeom>
          <a:ln w="53975">
            <a:solidFill>
              <a:srgbClr val="F4F1E8"/>
            </a:solidFill>
          </a:ln>
        </p:spPr>
      </p:cxnSp>
      <p:cxnSp>
        <p:nvCxnSpPr>
          <p:cNvPr id="46" name="044 line"/>
          <p:cNvCxnSpPr/>
          <p:nvPr/>
        </p:nvCxnSpPr>
        <p:spPr>
          <a:xfrm>
            <a:off x="4250000" y="3480000"/>
            <a:ext cx="0" cy="1170000"/>
          </a:xfrm>
          <a:prstGeom prst="line">
            <a:avLst/>
          </a:prstGeom>
          <a:ln w="17780">
            <a:solidFill>
              <a:srgbClr val="E04300"/>
            </a:solidFill>
            <a:prstDash val="dash"/>
          </a:ln>
        </p:spPr>
      </p:cxnSp>
      <p:cxnSp>
        <p:nvCxnSpPr>
          <p:cNvPr id="47" name="045 arrow"/>
          <p:cNvCxnSpPr/>
          <p:nvPr/>
        </p:nvCxnSpPr>
        <p:spPr>
          <a:xfrm>
            <a:off x="3130000" y="4065000"/>
            <a:ext cx="1535000" cy="0"/>
          </a:xfrm>
          <a:prstGeom prst="line">
            <a:avLst/>
          </a:prstGeom>
          <a:ln w="28575">
            <a:solidFill>
              <a:srgbClr val="E04300"/>
            </a:solidFill>
            <a:tailEnd type="triangle" w="med" len="med"/>
          </a:ln>
        </p:spPr>
      </p:cxnSp>
      <p:sp>
        <p:nvSpPr>
          <p:cNvPr id="48" name="046 text: 출입구 ≥3.5m"/>
          <p:cNvSpPr txBox="1"/>
          <p:nvPr/>
        </p:nvSpPr>
        <p:spPr>
          <a:xfrm>
            <a:off x="2875000" y="3695000"/>
            <a:ext cx="670000" cy="13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827" b="1">
                <a:solidFill>
                  <a:srgbClr val="E04300"/>
                </a:solidFill>
              </a:rPr>
              <a:t>출입구 ≥3.5m</a:t>
            </a:r>
          </a:p>
        </p:txBody>
      </p:sp>
      <p:sp>
        <p:nvSpPr>
          <p:cNvPr id="49" name="047 rect"/>
          <p:cNvSpPr/>
          <p:nvPr/>
        </p:nvSpPr>
        <p:spPr>
          <a:xfrm>
            <a:off x="4330000" y="2125000"/>
            <a:ext cx="650000" cy="130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</p:sp>
      <p:sp>
        <p:nvSpPr>
          <p:cNvPr id="50" name="048 text: 2.5"/>
          <p:cNvSpPr txBox="1"/>
          <p:nvPr/>
        </p:nvSpPr>
        <p:spPr>
          <a:xfrm>
            <a:off x="4565000" y="2290000"/>
            <a:ext cx="18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61666D"/>
                </a:solidFill>
              </a:rPr>
              <a:t>2.5</a:t>
            </a:r>
          </a:p>
        </p:txBody>
      </p:sp>
      <p:sp>
        <p:nvSpPr>
          <p:cNvPr id="51" name="049 text: 2.5"/>
          <p:cNvSpPr txBox="1"/>
          <p:nvPr/>
        </p:nvSpPr>
        <p:spPr>
          <a:xfrm>
            <a:off x="4565000" y="3215000"/>
            <a:ext cx="18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9A958A"/>
                </a:solidFill>
              </a:rPr>
              <a:t>2.5</a:t>
            </a:r>
          </a:p>
        </p:txBody>
      </p:sp>
      <p:sp>
        <p:nvSpPr>
          <p:cNvPr id="52" name="050 text: 노천 1"/>
          <p:cNvSpPr txBox="1"/>
          <p:nvPr/>
        </p:nvSpPr>
        <p:spPr>
          <a:xfrm>
            <a:off x="4495000" y="1715000"/>
            <a:ext cx="320000" cy="12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48" b="1">
                <a:solidFill>
                  <a:srgbClr val="2C7A4B"/>
                </a:solidFill>
              </a:rPr>
              <a:t>노천 1</a:t>
            </a:r>
          </a:p>
        </p:txBody>
      </p:sp>
      <p:sp>
        <p:nvSpPr>
          <p:cNvPr id="53" name="051 rect"/>
          <p:cNvSpPr/>
          <p:nvPr/>
        </p:nvSpPr>
        <p:spPr>
          <a:xfrm>
            <a:off x="5160000" y="2075000"/>
            <a:ext cx="675000" cy="1355000"/>
          </a:xfrm>
          <a:prstGeom prst="rect">
            <a:avLst/>
          </a:prstGeom>
          <a:solidFill>
            <a:srgbClr val="FF4D00">
              <a:alpha val="9411"/>
            </a:srgbClr>
          </a:solidFill>
          <a:ln w="12700">
            <a:solidFill>
              <a:srgbClr val="111111"/>
            </a:solidFill>
          </a:ln>
          <a:effectLst/>
        </p:spPr>
      </p:sp>
      <p:sp>
        <p:nvSpPr>
          <p:cNvPr id="54" name="052 text: 확장"/>
          <p:cNvSpPr txBox="1"/>
          <p:nvPr/>
        </p:nvSpPr>
        <p:spPr>
          <a:xfrm>
            <a:off x="5390000" y="2240000"/>
            <a:ext cx="22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61666D"/>
                </a:solidFill>
              </a:rPr>
              <a:t>확장</a:t>
            </a:r>
          </a:p>
        </p:txBody>
      </p:sp>
      <p:sp>
        <p:nvSpPr>
          <p:cNvPr id="55" name="053 text: 2.6"/>
          <p:cNvSpPr txBox="1"/>
          <p:nvPr/>
        </p:nvSpPr>
        <p:spPr>
          <a:xfrm>
            <a:off x="5410000" y="3215000"/>
            <a:ext cx="18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9A958A"/>
                </a:solidFill>
              </a:rPr>
              <a:t>2.6</a:t>
            </a:r>
          </a:p>
        </p:txBody>
      </p:sp>
      <p:sp>
        <p:nvSpPr>
          <p:cNvPr id="56" name="054 rect"/>
          <p:cNvSpPr/>
          <p:nvPr/>
        </p:nvSpPr>
        <p:spPr>
          <a:xfrm>
            <a:off x="5825000" y="2125000"/>
            <a:ext cx="650000" cy="130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</p:sp>
      <p:sp>
        <p:nvSpPr>
          <p:cNvPr id="57" name="055 text: 2.5"/>
          <p:cNvSpPr txBox="1"/>
          <p:nvPr/>
        </p:nvSpPr>
        <p:spPr>
          <a:xfrm>
            <a:off x="6060000" y="2290000"/>
            <a:ext cx="18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61666D"/>
                </a:solidFill>
              </a:rPr>
              <a:t>2.5</a:t>
            </a:r>
          </a:p>
        </p:txBody>
      </p:sp>
      <p:sp>
        <p:nvSpPr>
          <p:cNvPr id="58" name="056 text: 2.5"/>
          <p:cNvSpPr txBox="1"/>
          <p:nvPr/>
        </p:nvSpPr>
        <p:spPr>
          <a:xfrm>
            <a:off x="6060000" y="3215000"/>
            <a:ext cx="18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9A958A"/>
                </a:solidFill>
              </a:rPr>
              <a:t>2.5</a:t>
            </a:r>
          </a:p>
        </p:txBody>
      </p:sp>
      <p:sp>
        <p:nvSpPr>
          <p:cNvPr id="59" name="057 text: 확장 1 + 일반 1"/>
          <p:cNvSpPr txBox="1"/>
          <p:nvPr/>
        </p:nvSpPr>
        <p:spPr>
          <a:xfrm>
            <a:off x="5450000" y="1710000"/>
            <a:ext cx="750000" cy="12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88" b="1">
                <a:solidFill>
                  <a:srgbClr val="111111"/>
                </a:solidFill>
              </a:rPr>
              <a:t>확장 1 + 일반 1</a:t>
            </a:r>
          </a:p>
        </p:txBody>
      </p:sp>
      <p:sp>
        <p:nvSpPr>
          <p:cNvPr id="60" name="058 rect"/>
          <p:cNvSpPr/>
          <p:nvPr/>
        </p:nvSpPr>
        <p:spPr>
          <a:xfrm>
            <a:off x="6645000" y="2075000"/>
            <a:ext cx="675000" cy="1355000"/>
          </a:xfrm>
          <a:prstGeom prst="rect">
            <a:avLst/>
          </a:prstGeom>
          <a:solidFill>
            <a:srgbClr val="FF4D00">
              <a:alpha val="9411"/>
            </a:srgbClr>
          </a:solidFill>
          <a:ln w="12700">
            <a:solidFill>
              <a:srgbClr val="111111"/>
            </a:solidFill>
          </a:ln>
          <a:effectLst/>
        </p:spPr>
      </p:sp>
      <p:sp>
        <p:nvSpPr>
          <p:cNvPr id="61" name="059 text: 확장"/>
          <p:cNvSpPr txBox="1"/>
          <p:nvPr/>
        </p:nvSpPr>
        <p:spPr>
          <a:xfrm>
            <a:off x="6875000" y="2240000"/>
            <a:ext cx="22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61666D"/>
                </a:solidFill>
              </a:rPr>
              <a:t>확장</a:t>
            </a:r>
          </a:p>
        </p:txBody>
      </p:sp>
      <p:sp>
        <p:nvSpPr>
          <p:cNvPr id="62" name="060 text: 2.6"/>
          <p:cNvSpPr txBox="1"/>
          <p:nvPr/>
        </p:nvSpPr>
        <p:spPr>
          <a:xfrm>
            <a:off x="6895000" y="3215000"/>
            <a:ext cx="18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9A958A"/>
                </a:solidFill>
              </a:rPr>
              <a:t>2.6</a:t>
            </a:r>
          </a:p>
        </p:txBody>
      </p:sp>
      <p:sp>
        <p:nvSpPr>
          <p:cNvPr id="63" name="061 rect"/>
          <p:cNvSpPr/>
          <p:nvPr/>
        </p:nvSpPr>
        <p:spPr>
          <a:xfrm>
            <a:off x="7320000" y="2490000"/>
            <a:ext cx="520000" cy="935000"/>
          </a:xfrm>
          <a:prstGeom prst="rect">
            <a:avLst/>
          </a:prstGeom>
          <a:solidFill>
            <a:srgbClr val="2C7A4B">
              <a:alpha val="12156"/>
            </a:srgbClr>
          </a:solidFill>
          <a:ln w="14605">
            <a:solidFill>
              <a:srgbClr val="2C7A4B"/>
            </a:solidFill>
          </a:ln>
          <a:effectLst/>
        </p:spPr>
      </p:sp>
      <p:sp>
        <p:nvSpPr>
          <p:cNvPr id="64" name="062 text: 경차"/>
          <p:cNvSpPr txBox="1"/>
          <p:nvPr/>
        </p:nvSpPr>
        <p:spPr>
          <a:xfrm>
            <a:off x="7470000" y="2655000"/>
            <a:ext cx="22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61666D"/>
                </a:solidFill>
              </a:rPr>
              <a:t>경차</a:t>
            </a:r>
          </a:p>
        </p:txBody>
      </p:sp>
      <p:sp>
        <p:nvSpPr>
          <p:cNvPr id="65" name="063 text: 2.0"/>
          <p:cNvSpPr txBox="1"/>
          <p:nvPr/>
        </p:nvSpPr>
        <p:spPr>
          <a:xfrm>
            <a:off x="7490000" y="3215000"/>
            <a:ext cx="18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9A958A"/>
                </a:solidFill>
              </a:rPr>
              <a:t>2.0</a:t>
            </a:r>
          </a:p>
        </p:txBody>
      </p:sp>
      <p:sp>
        <p:nvSpPr>
          <p:cNvPr id="66" name="064 rect"/>
          <p:cNvSpPr/>
          <p:nvPr/>
        </p:nvSpPr>
        <p:spPr>
          <a:xfrm>
            <a:off x="8000000" y="2125000"/>
            <a:ext cx="860000" cy="1300000"/>
          </a:xfrm>
          <a:prstGeom prst="rect">
            <a:avLst/>
          </a:prstGeom>
          <a:solidFill>
            <a:srgbClr val="1F6F9E">
              <a:alpha val="14901"/>
            </a:srgbClr>
          </a:solidFill>
          <a:ln w="14605">
            <a:solidFill>
              <a:srgbClr val="1F6F9E"/>
            </a:solidFill>
          </a:ln>
          <a:effectLst/>
        </p:spPr>
      </p:sp>
      <p:sp>
        <p:nvSpPr>
          <p:cNvPr id="67" name="065 text: 장애인"/>
          <p:cNvSpPr txBox="1"/>
          <p:nvPr/>
        </p:nvSpPr>
        <p:spPr>
          <a:xfrm>
            <a:off x="8270000" y="2290000"/>
            <a:ext cx="31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61666D"/>
                </a:solidFill>
              </a:rPr>
              <a:t>장애인</a:t>
            </a:r>
          </a:p>
        </p:txBody>
      </p:sp>
      <p:sp>
        <p:nvSpPr>
          <p:cNvPr id="68" name="066 text: 3.3"/>
          <p:cNvSpPr txBox="1"/>
          <p:nvPr/>
        </p:nvSpPr>
        <p:spPr>
          <a:xfrm>
            <a:off x="8335000" y="3215000"/>
            <a:ext cx="18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9A958A"/>
                </a:solidFill>
              </a:rPr>
              <a:t>3.3</a:t>
            </a:r>
          </a:p>
        </p:txBody>
      </p:sp>
      <p:sp>
        <p:nvSpPr>
          <p:cNvPr id="69" name="067 text: 확장·경차 | 기둥 | 장애인 — EV벽 밀"/>
          <p:cNvSpPr txBox="1"/>
          <p:nvPr/>
        </p:nvSpPr>
        <p:spPr>
          <a:xfrm>
            <a:off x="6660000" y="1710000"/>
            <a:ext cx="1740000" cy="12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88" b="1">
                <a:solidFill>
                  <a:srgbClr val="1F6F9E"/>
                </a:solidFill>
              </a:rPr>
              <a:t>확장·경차 | 기둥 | 장애인 — EV벽 밀착</a:t>
            </a:r>
          </a:p>
        </p:txBody>
      </p:sp>
      <p:sp>
        <p:nvSpPr>
          <p:cNvPr id="70" name="068 text: 장애인 승하차 구역(1.2m) = EV홀 진"/>
          <p:cNvSpPr txBox="1"/>
          <p:nvPr/>
        </p:nvSpPr>
        <p:spPr>
          <a:xfrm>
            <a:off x="7485000" y="1435000"/>
            <a:ext cx="1880000" cy="10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70" b="1">
                <a:solidFill>
                  <a:srgbClr val="1F7A45"/>
                </a:solidFill>
              </a:rPr>
              <a:t>장애인 승하차 구역(1.2m) = EV홀 진입 — 문 정렬</a:t>
            </a:r>
          </a:p>
        </p:txBody>
      </p:sp>
      <p:sp>
        <p:nvSpPr>
          <p:cNvPr id="71" name="069 rect"/>
          <p:cNvSpPr/>
          <p:nvPr/>
        </p:nvSpPr>
        <p:spPr>
          <a:xfrm>
            <a:off x="8855000" y="2140000"/>
            <a:ext cx="625000" cy="1160000"/>
          </a:xfrm>
          <a:prstGeom prst="rect">
            <a:avLst/>
          </a:prstGeom>
          <a:solidFill>
            <a:srgbClr val="EFECE4"/>
          </a:solidFill>
          <a:ln w="27305">
            <a:solidFill>
              <a:srgbClr val="1F5F95"/>
            </a:solidFill>
          </a:ln>
          <a:effectLst/>
        </p:spPr>
      </p:sp>
      <p:sp>
        <p:nvSpPr>
          <p:cNvPr id="72" name="070 rect"/>
          <p:cNvSpPr/>
          <p:nvPr/>
        </p:nvSpPr>
        <p:spPr>
          <a:xfrm>
            <a:off x="8895000" y="2175000"/>
            <a:ext cx="545000" cy="545000"/>
          </a:xfrm>
          <a:prstGeom prst="rect">
            <a:avLst/>
          </a:prstGeom>
          <a:solidFill>
            <a:srgbClr val="FFFFFF"/>
          </a:solidFill>
          <a:ln w="17780">
            <a:solidFill>
              <a:srgbClr val="111111"/>
            </a:solidFill>
          </a:ln>
          <a:effectLst/>
        </p:spPr>
      </p:sp>
      <p:cxnSp>
        <p:nvCxnSpPr>
          <p:cNvPr id="73" name="071 line"/>
          <p:cNvCxnSpPr/>
          <p:nvPr/>
        </p:nvCxnSpPr>
        <p:spPr>
          <a:xfrm>
            <a:off x="8895000" y="2175000"/>
            <a:ext cx="545000" cy="550000"/>
          </a:xfrm>
          <a:prstGeom prst="line">
            <a:avLst/>
          </a:prstGeom>
          <a:ln w="6985">
            <a:solidFill>
              <a:srgbClr val="111111"/>
            </a:solidFill>
          </a:ln>
        </p:spPr>
      </p:cxnSp>
      <p:cxnSp>
        <p:nvCxnSpPr>
          <p:cNvPr id="74" name="072 line"/>
          <p:cNvCxnSpPr/>
          <p:nvPr/>
        </p:nvCxnSpPr>
        <p:spPr>
          <a:xfrm flipV="1">
            <a:off x="8895000" y="2175000"/>
            <a:ext cx="545000" cy="550000"/>
          </a:xfrm>
          <a:prstGeom prst="line">
            <a:avLst/>
          </a:prstGeom>
          <a:ln w="6985">
            <a:solidFill>
              <a:srgbClr val="111111"/>
            </a:solidFill>
          </a:ln>
        </p:spPr>
      </p:cxnSp>
      <p:sp>
        <p:nvSpPr>
          <p:cNvPr id="75" name="073 text: EV"/>
          <p:cNvSpPr txBox="1"/>
          <p:nvPr/>
        </p:nvSpPr>
        <p:spPr>
          <a:xfrm>
            <a:off x="9090000" y="2415000"/>
            <a:ext cx="160000" cy="12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48" b="1">
                <a:solidFill>
                  <a:srgbClr val="111111"/>
                </a:solidFill>
              </a:rPr>
              <a:t>EV</a:t>
            </a:r>
          </a:p>
        </p:txBody>
      </p:sp>
      <p:sp>
        <p:nvSpPr>
          <p:cNvPr id="76" name="074 rect"/>
          <p:cNvSpPr/>
          <p:nvPr/>
        </p:nvSpPr>
        <p:spPr>
          <a:xfrm>
            <a:off x="8895000" y="2750000"/>
            <a:ext cx="545000" cy="510000"/>
          </a:xfrm>
          <a:prstGeom prst="rect">
            <a:avLst/>
          </a:prstGeom>
          <a:solidFill>
            <a:srgbClr val="F6F4EE"/>
          </a:solidFill>
          <a:ln w="12700">
            <a:solidFill>
              <a:srgbClr val="111111"/>
            </a:solidFill>
          </a:ln>
          <a:effectLst/>
        </p:spPr>
      </p:sp>
      <p:sp>
        <p:nvSpPr>
          <p:cNvPr id="77" name="075 text: EV홀"/>
          <p:cNvSpPr txBox="1"/>
          <p:nvPr/>
        </p:nvSpPr>
        <p:spPr>
          <a:xfrm>
            <a:off x="9055000" y="2980000"/>
            <a:ext cx="230000" cy="10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70" b="1">
                <a:solidFill>
                  <a:srgbClr val="61666D"/>
                </a:solidFill>
              </a:rPr>
              <a:t>EV홀</a:t>
            </a:r>
          </a:p>
        </p:txBody>
      </p:sp>
      <p:sp>
        <p:nvSpPr>
          <p:cNvPr id="78" name="076 text: 장애인용 EV — 건축면적 제외 (규격 충족"/>
          <p:cNvSpPr txBox="1"/>
          <p:nvPr/>
        </p:nvSpPr>
        <p:spPr>
          <a:xfrm>
            <a:off x="7605000" y="1155000"/>
            <a:ext cx="2005000" cy="12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/>
            <a:r>
              <a:rPr sz="748" b="1">
                <a:solidFill>
                  <a:srgbClr val="1F5F95"/>
                </a:solidFill>
              </a:rPr>
              <a:t>장애인용 EV — 건축면적 제외 (규격 충족 조건)</a:t>
            </a:r>
          </a:p>
        </p:txBody>
      </p:sp>
      <p:cxnSp>
        <p:nvCxnSpPr>
          <p:cNvPr id="79" name="077 line"/>
          <p:cNvCxnSpPr/>
          <p:nvPr/>
        </p:nvCxnSpPr>
        <p:spPr>
          <a:xfrm>
            <a:off x="9170000" y="1995000"/>
            <a:ext cx="0" cy="145000"/>
          </a:xfrm>
          <a:prstGeom prst="line">
            <a:avLst/>
          </a:prstGeom>
          <a:ln w="17780">
            <a:solidFill>
              <a:srgbClr val="C02B2B"/>
            </a:solidFill>
          </a:ln>
        </p:spPr>
      </p:cxnSp>
      <p:sp>
        <p:nvSpPr>
          <p:cNvPr id="80" name="078 text: 0.55m"/>
          <p:cNvSpPr txBox="1"/>
          <p:nvPr/>
        </p:nvSpPr>
        <p:spPr>
          <a:xfrm>
            <a:off x="9650000" y="2020000"/>
            <a:ext cx="285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1">
                <a:solidFill>
                  <a:srgbClr val="C02B2B"/>
                </a:solidFill>
              </a:rPr>
              <a:t>0.55m</a:t>
            </a:r>
          </a:p>
        </p:txBody>
      </p:sp>
      <p:sp>
        <p:nvSpPr>
          <p:cNvPr id="81" name="079 rect"/>
          <p:cNvSpPr/>
          <p:nvPr/>
        </p:nvSpPr>
        <p:spPr>
          <a:xfrm>
            <a:off x="5160000" y="4990000"/>
            <a:ext cx="675000" cy="1355000"/>
          </a:xfrm>
          <a:prstGeom prst="rect">
            <a:avLst/>
          </a:prstGeom>
          <a:solidFill>
            <a:srgbClr val="FF4D00">
              <a:alpha val="9411"/>
            </a:srgbClr>
          </a:solidFill>
          <a:ln w="12700">
            <a:solidFill>
              <a:srgbClr val="111111"/>
            </a:solidFill>
          </a:ln>
          <a:effectLst/>
        </p:spPr>
      </p:sp>
      <p:sp>
        <p:nvSpPr>
          <p:cNvPr id="82" name="080 text: 확장"/>
          <p:cNvSpPr txBox="1"/>
          <p:nvPr/>
        </p:nvSpPr>
        <p:spPr>
          <a:xfrm>
            <a:off x="5390000" y="6155000"/>
            <a:ext cx="22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61666D"/>
                </a:solidFill>
              </a:rPr>
              <a:t>확장</a:t>
            </a:r>
          </a:p>
        </p:txBody>
      </p:sp>
      <p:sp>
        <p:nvSpPr>
          <p:cNvPr id="83" name="081 text: 2.6"/>
          <p:cNvSpPr txBox="1"/>
          <p:nvPr/>
        </p:nvSpPr>
        <p:spPr>
          <a:xfrm>
            <a:off x="5410000" y="5090000"/>
            <a:ext cx="18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9A958A"/>
                </a:solidFill>
              </a:rPr>
              <a:t>2.6</a:t>
            </a:r>
          </a:p>
        </p:txBody>
      </p:sp>
      <p:sp>
        <p:nvSpPr>
          <p:cNvPr id="84" name="082 rect"/>
          <p:cNvSpPr/>
          <p:nvPr/>
        </p:nvSpPr>
        <p:spPr>
          <a:xfrm>
            <a:off x="5840000" y="4990000"/>
            <a:ext cx="650000" cy="130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</p:sp>
      <p:sp>
        <p:nvSpPr>
          <p:cNvPr id="85" name="083 text: 2.5"/>
          <p:cNvSpPr txBox="1"/>
          <p:nvPr/>
        </p:nvSpPr>
        <p:spPr>
          <a:xfrm>
            <a:off x="6075000" y="6105000"/>
            <a:ext cx="18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61666D"/>
                </a:solidFill>
              </a:rPr>
              <a:t>2.5</a:t>
            </a:r>
          </a:p>
        </p:txBody>
      </p:sp>
      <p:sp>
        <p:nvSpPr>
          <p:cNvPr id="86" name="084 text: 2.5"/>
          <p:cNvSpPr txBox="1"/>
          <p:nvPr/>
        </p:nvSpPr>
        <p:spPr>
          <a:xfrm>
            <a:off x="6075000" y="5090000"/>
            <a:ext cx="18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9A958A"/>
                </a:solidFill>
              </a:rPr>
              <a:t>2.5</a:t>
            </a:r>
          </a:p>
        </p:txBody>
      </p:sp>
      <p:sp>
        <p:nvSpPr>
          <p:cNvPr id="87" name="085 rect"/>
          <p:cNvSpPr/>
          <p:nvPr/>
        </p:nvSpPr>
        <p:spPr>
          <a:xfrm>
            <a:off x="6670000" y="4990000"/>
            <a:ext cx="650000" cy="130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</p:sp>
      <p:sp>
        <p:nvSpPr>
          <p:cNvPr id="88" name="086 text: 2.5"/>
          <p:cNvSpPr txBox="1"/>
          <p:nvPr/>
        </p:nvSpPr>
        <p:spPr>
          <a:xfrm>
            <a:off x="6905000" y="6105000"/>
            <a:ext cx="18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61666D"/>
                </a:solidFill>
              </a:rPr>
              <a:t>2.5</a:t>
            </a:r>
          </a:p>
        </p:txBody>
      </p:sp>
      <p:sp>
        <p:nvSpPr>
          <p:cNvPr id="89" name="087 text: 2.5"/>
          <p:cNvSpPr txBox="1"/>
          <p:nvPr/>
        </p:nvSpPr>
        <p:spPr>
          <a:xfrm>
            <a:off x="6905000" y="5090000"/>
            <a:ext cx="18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9A958A"/>
                </a:solidFill>
              </a:rPr>
              <a:t>2.5</a:t>
            </a:r>
          </a:p>
        </p:txBody>
      </p:sp>
      <p:sp>
        <p:nvSpPr>
          <p:cNvPr id="90" name="088 rect"/>
          <p:cNvSpPr/>
          <p:nvPr/>
        </p:nvSpPr>
        <p:spPr>
          <a:xfrm>
            <a:off x="7320000" y="4990000"/>
            <a:ext cx="650000" cy="130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</p:sp>
      <p:sp>
        <p:nvSpPr>
          <p:cNvPr id="91" name="089 text: 2.5"/>
          <p:cNvSpPr txBox="1"/>
          <p:nvPr/>
        </p:nvSpPr>
        <p:spPr>
          <a:xfrm>
            <a:off x="7555000" y="6105000"/>
            <a:ext cx="18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61666D"/>
                </a:solidFill>
              </a:rPr>
              <a:t>2.5</a:t>
            </a:r>
          </a:p>
        </p:txBody>
      </p:sp>
      <p:sp>
        <p:nvSpPr>
          <p:cNvPr id="92" name="090 text: 2.5"/>
          <p:cNvSpPr txBox="1"/>
          <p:nvPr/>
        </p:nvSpPr>
        <p:spPr>
          <a:xfrm>
            <a:off x="7555000" y="5090000"/>
            <a:ext cx="180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0">
                <a:solidFill>
                  <a:srgbClr val="9A958A"/>
                </a:solidFill>
              </a:rPr>
              <a:t>2.5</a:t>
            </a:r>
          </a:p>
        </p:txBody>
      </p:sp>
      <p:sp>
        <p:nvSpPr>
          <p:cNvPr id="93" name="091 text: 남측열 4대 (확장1·일반3 · 2+2 등스"/>
          <p:cNvSpPr txBox="1"/>
          <p:nvPr/>
        </p:nvSpPr>
        <p:spPr>
          <a:xfrm>
            <a:off x="5095000" y="6520000"/>
            <a:ext cx="2220000" cy="13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827" b="1">
                <a:solidFill>
                  <a:srgbClr val="2C7A4B"/>
                </a:solidFill>
              </a:rPr>
              <a:t>남측열 4대 (확장1·일반3 · 2+2 등스팬) — 노천</a:t>
            </a:r>
          </a:p>
        </p:txBody>
      </p:sp>
      <p:sp>
        <p:nvSpPr>
          <p:cNvPr id="94" name="092 rect"/>
          <p:cNvSpPr/>
          <p:nvPr/>
        </p:nvSpPr>
        <p:spPr>
          <a:xfrm>
            <a:off x="8025000" y="5105000"/>
            <a:ext cx="285000" cy="13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02B2B"/>
            </a:solidFill>
          </a:ln>
          <a:effectLst/>
        </p:spPr>
      </p:sp>
      <p:sp>
        <p:nvSpPr>
          <p:cNvPr id="95" name="093 text: 소방"/>
          <p:cNvSpPr txBox="1"/>
          <p:nvPr/>
        </p:nvSpPr>
        <p:spPr>
          <a:xfrm>
            <a:off x="8075000" y="5140000"/>
            <a:ext cx="180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51" b="1">
                <a:solidFill>
                  <a:srgbClr val="C02B2B"/>
                </a:solidFill>
              </a:rPr>
              <a:t>소방</a:t>
            </a:r>
          </a:p>
        </p:txBody>
      </p:sp>
      <p:sp>
        <p:nvSpPr>
          <p:cNvPr id="96" name="094 rect"/>
          <p:cNvSpPr/>
          <p:nvPr/>
        </p:nvSpPr>
        <p:spPr>
          <a:xfrm>
            <a:off x="8310000" y="5105000"/>
            <a:ext cx="310000" cy="13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97B2"/>
            </a:solidFill>
          </a:ln>
          <a:effectLst/>
        </p:spPr>
      </p:sp>
      <p:sp>
        <p:nvSpPr>
          <p:cNvPr id="97" name="095 text: PS"/>
          <p:cNvSpPr txBox="1"/>
          <p:nvPr/>
        </p:nvSpPr>
        <p:spPr>
          <a:xfrm>
            <a:off x="8405000" y="5140000"/>
            <a:ext cx="125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51" b="1">
                <a:solidFill>
                  <a:srgbClr val="0097B2"/>
                </a:solidFill>
              </a:rPr>
              <a:t>PS</a:t>
            </a:r>
          </a:p>
        </p:txBody>
      </p:sp>
      <p:sp>
        <p:nvSpPr>
          <p:cNvPr id="98" name="096 rect"/>
          <p:cNvSpPr/>
          <p:nvPr/>
        </p:nvSpPr>
        <p:spPr>
          <a:xfrm>
            <a:off x="8625000" y="5105000"/>
            <a:ext cx="285000" cy="13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97B2"/>
            </a:solidFill>
          </a:ln>
          <a:effectLst/>
        </p:spPr>
      </p:sp>
      <p:sp>
        <p:nvSpPr>
          <p:cNvPr id="99" name="097 text: DS"/>
          <p:cNvSpPr txBox="1"/>
          <p:nvPr/>
        </p:nvSpPr>
        <p:spPr>
          <a:xfrm>
            <a:off x="8700000" y="5140000"/>
            <a:ext cx="125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51" b="1">
                <a:solidFill>
                  <a:srgbClr val="0097B2"/>
                </a:solidFill>
              </a:rPr>
              <a:t>DS</a:t>
            </a:r>
          </a:p>
        </p:txBody>
      </p:sp>
      <p:sp>
        <p:nvSpPr>
          <p:cNvPr id="100" name="098 rect"/>
          <p:cNvSpPr/>
          <p:nvPr/>
        </p:nvSpPr>
        <p:spPr>
          <a:xfrm>
            <a:off x="8910000" y="5105000"/>
            <a:ext cx="235000" cy="13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97B2"/>
            </a:solidFill>
          </a:ln>
          <a:effectLst/>
        </p:spPr>
      </p:sp>
      <p:sp>
        <p:nvSpPr>
          <p:cNvPr id="101" name="099 text: EPS"/>
          <p:cNvSpPr txBox="1"/>
          <p:nvPr/>
        </p:nvSpPr>
        <p:spPr>
          <a:xfrm>
            <a:off x="8940000" y="5140000"/>
            <a:ext cx="170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51" b="1">
                <a:solidFill>
                  <a:srgbClr val="0097B2"/>
                </a:solidFill>
              </a:rPr>
              <a:t>EPS</a:t>
            </a:r>
          </a:p>
        </p:txBody>
      </p:sp>
      <p:sp>
        <p:nvSpPr>
          <p:cNvPr id="102" name="100 rect"/>
          <p:cNvSpPr/>
          <p:nvPr/>
        </p:nvSpPr>
        <p:spPr>
          <a:xfrm>
            <a:off x="9145000" y="5105000"/>
            <a:ext cx="340000" cy="13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1F7A45"/>
            </a:solidFill>
          </a:ln>
          <a:effectLst/>
        </p:spPr>
      </p:sp>
      <p:sp>
        <p:nvSpPr>
          <p:cNvPr id="103" name="101 text: 출입"/>
          <p:cNvSpPr txBox="1"/>
          <p:nvPr/>
        </p:nvSpPr>
        <p:spPr>
          <a:xfrm>
            <a:off x="9220000" y="5140000"/>
            <a:ext cx="180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51" b="1">
                <a:solidFill>
                  <a:srgbClr val="1F7A45"/>
                </a:solidFill>
              </a:rPr>
              <a:t>출입</a:t>
            </a:r>
          </a:p>
        </p:txBody>
      </p:sp>
      <p:sp>
        <p:nvSpPr>
          <p:cNvPr id="104" name="102 text: 설비 슬롯 0.5m — 배관 전용"/>
          <p:cNvSpPr txBox="1"/>
          <p:nvPr/>
        </p:nvSpPr>
        <p:spPr>
          <a:xfrm>
            <a:off x="6950000" y="4940000"/>
            <a:ext cx="1020000" cy="10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/>
            <a:r>
              <a:rPr sz="630" b="1">
                <a:solidFill>
                  <a:srgbClr val="0097B2"/>
                </a:solidFill>
              </a:rPr>
              <a:t>설비 슬롯 0.5m — 배관 전용</a:t>
            </a:r>
          </a:p>
        </p:txBody>
      </p:sp>
      <p:sp>
        <p:nvSpPr>
          <p:cNvPr id="105" name="103 rect"/>
          <p:cNvSpPr/>
          <p:nvPr/>
        </p:nvSpPr>
        <p:spPr>
          <a:xfrm>
            <a:off x="8025000" y="5235000"/>
            <a:ext cx="1460000" cy="835000"/>
          </a:xfrm>
          <a:prstGeom prst="rect">
            <a:avLst/>
          </a:prstGeom>
          <a:solidFill>
            <a:srgbClr val="EFECE4"/>
          </a:solidFill>
          <a:ln w="27305">
            <a:solidFill>
              <a:srgbClr val="1F5F95"/>
            </a:solidFill>
          </a:ln>
          <a:effectLst/>
        </p:spPr>
      </p:sp>
      <p:sp>
        <p:nvSpPr>
          <p:cNvPr id="106" name="104 rect"/>
          <p:cNvSpPr/>
          <p:nvPr/>
        </p:nvSpPr>
        <p:spPr>
          <a:xfrm>
            <a:off x="8075000" y="5285000"/>
            <a:ext cx="1355000" cy="730000"/>
          </a:xfrm>
          <a:prstGeom prst="rect">
            <a:avLst/>
          </a:prstGeom>
          <a:solidFill>
            <a:srgbClr val="FFFFFF"/>
          </a:solidFill>
          <a:ln w="17780">
            <a:solidFill>
              <a:srgbClr val="111111"/>
            </a:solidFill>
          </a:ln>
          <a:effectLst/>
        </p:spPr>
      </p:sp>
      <p:cxnSp>
        <p:nvCxnSpPr>
          <p:cNvPr id="107" name="105 line"/>
          <p:cNvCxnSpPr/>
          <p:nvPr/>
        </p:nvCxnSpPr>
        <p:spPr>
          <a:xfrm>
            <a:off x="8075000" y="5650000"/>
            <a:ext cx="1015000" cy="0"/>
          </a:xfrm>
          <a:prstGeom prst="line">
            <a:avLst/>
          </a:prstGeom>
          <a:ln w="8890">
            <a:solidFill>
              <a:srgbClr val="111111"/>
            </a:solidFill>
          </a:ln>
        </p:spPr>
      </p:cxnSp>
      <p:cxnSp>
        <p:nvCxnSpPr>
          <p:cNvPr id="108" name="106 line"/>
          <p:cNvCxnSpPr/>
          <p:nvPr/>
        </p:nvCxnSpPr>
        <p:spPr>
          <a:xfrm>
            <a:off x="9090000" y="5285000"/>
            <a:ext cx="0" cy="730000"/>
          </a:xfrm>
          <a:prstGeom prst="line">
            <a:avLst/>
          </a:prstGeom>
          <a:ln w="8890">
            <a:solidFill>
              <a:srgbClr val="111111"/>
            </a:solidFill>
          </a:ln>
        </p:spPr>
      </p:cxnSp>
      <p:cxnSp>
        <p:nvCxnSpPr>
          <p:cNvPr id="109" name="107 line"/>
          <p:cNvCxnSpPr/>
          <p:nvPr/>
        </p:nvCxnSpPr>
        <p:spPr>
          <a:xfrm>
            <a:off x="8155000" y="5285000"/>
            <a:ext cx="0" cy="730000"/>
          </a:xfrm>
          <a:prstGeom prst="line">
            <a:avLst/>
          </a:prstGeom>
          <a:ln w="5715">
            <a:solidFill>
              <a:srgbClr val="111111">
                <a:alpha val="70000"/>
              </a:srgbClr>
            </a:solidFill>
          </a:ln>
        </p:spPr>
      </p:cxnSp>
      <p:cxnSp>
        <p:nvCxnSpPr>
          <p:cNvPr id="110" name="108 line"/>
          <p:cNvCxnSpPr/>
          <p:nvPr/>
        </p:nvCxnSpPr>
        <p:spPr>
          <a:xfrm>
            <a:off x="8230000" y="5285000"/>
            <a:ext cx="0" cy="730000"/>
          </a:xfrm>
          <a:prstGeom prst="line">
            <a:avLst/>
          </a:prstGeom>
          <a:ln w="5715">
            <a:solidFill>
              <a:srgbClr val="111111">
                <a:alpha val="70000"/>
              </a:srgbClr>
            </a:solidFill>
          </a:ln>
        </p:spPr>
      </p:cxnSp>
      <p:cxnSp>
        <p:nvCxnSpPr>
          <p:cNvPr id="111" name="109 line"/>
          <p:cNvCxnSpPr/>
          <p:nvPr/>
        </p:nvCxnSpPr>
        <p:spPr>
          <a:xfrm>
            <a:off x="8310000" y="5285000"/>
            <a:ext cx="0" cy="730000"/>
          </a:xfrm>
          <a:prstGeom prst="line">
            <a:avLst/>
          </a:prstGeom>
          <a:ln w="5715">
            <a:solidFill>
              <a:srgbClr val="111111">
                <a:alpha val="70000"/>
              </a:srgbClr>
            </a:solidFill>
          </a:ln>
        </p:spPr>
      </p:cxnSp>
      <p:cxnSp>
        <p:nvCxnSpPr>
          <p:cNvPr id="112" name="110 line"/>
          <p:cNvCxnSpPr/>
          <p:nvPr/>
        </p:nvCxnSpPr>
        <p:spPr>
          <a:xfrm>
            <a:off x="8390000" y="5285000"/>
            <a:ext cx="0" cy="730000"/>
          </a:xfrm>
          <a:prstGeom prst="line">
            <a:avLst/>
          </a:prstGeom>
          <a:ln w="5715">
            <a:solidFill>
              <a:srgbClr val="111111">
                <a:alpha val="70000"/>
              </a:srgbClr>
            </a:solidFill>
          </a:ln>
        </p:spPr>
      </p:cxnSp>
      <p:cxnSp>
        <p:nvCxnSpPr>
          <p:cNvPr id="113" name="111 line"/>
          <p:cNvCxnSpPr/>
          <p:nvPr/>
        </p:nvCxnSpPr>
        <p:spPr>
          <a:xfrm>
            <a:off x="8465000" y="5285000"/>
            <a:ext cx="0" cy="730000"/>
          </a:xfrm>
          <a:prstGeom prst="line">
            <a:avLst/>
          </a:prstGeom>
          <a:ln w="5715">
            <a:solidFill>
              <a:srgbClr val="111111">
                <a:alpha val="70000"/>
              </a:srgbClr>
            </a:solidFill>
          </a:ln>
        </p:spPr>
      </p:cxnSp>
      <p:cxnSp>
        <p:nvCxnSpPr>
          <p:cNvPr id="114" name="112 line"/>
          <p:cNvCxnSpPr/>
          <p:nvPr/>
        </p:nvCxnSpPr>
        <p:spPr>
          <a:xfrm>
            <a:off x="8545000" y="5285000"/>
            <a:ext cx="0" cy="730000"/>
          </a:xfrm>
          <a:prstGeom prst="line">
            <a:avLst/>
          </a:prstGeom>
          <a:ln w="5715">
            <a:solidFill>
              <a:srgbClr val="111111">
                <a:alpha val="70000"/>
              </a:srgbClr>
            </a:solidFill>
          </a:ln>
        </p:spPr>
      </p:cxnSp>
      <p:cxnSp>
        <p:nvCxnSpPr>
          <p:cNvPr id="115" name="113 line"/>
          <p:cNvCxnSpPr/>
          <p:nvPr/>
        </p:nvCxnSpPr>
        <p:spPr>
          <a:xfrm>
            <a:off x="8625000" y="5285000"/>
            <a:ext cx="0" cy="730000"/>
          </a:xfrm>
          <a:prstGeom prst="line">
            <a:avLst/>
          </a:prstGeom>
          <a:ln w="5715">
            <a:solidFill>
              <a:srgbClr val="111111">
                <a:alpha val="70000"/>
              </a:srgbClr>
            </a:solidFill>
          </a:ln>
        </p:spPr>
      </p:cxnSp>
      <p:cxnSp>
        <p:nvCxnSpPr>
          <p:cNvPr id="116" name="114 line"/>
          <p:cNvCxnSpPr/>
          <p:nvPr/>
        </p:nvCxnSpPr>
        <p:spPr>
          <a:xfrm>
            <a:off x="8700000" y="5285000"/>
            <a:ext cx="0" cy="730000"/>
          </a:xfrm>
          <a:prstGeom prst="line">
            <a:avLst/>
          </a:prstGeom>
          <a:ln w="5715">
            <a:solidFill>
              <a:srgbClr val="111111">
                <a:alpha val="70000"/>
              </a:srgbClr>
            </a:solidFill>
          </a:ln>
        </p:spPr>
      </p:cxnSp>
      <p:cxnSp>
        <p:nvCxnSpPr>
          <p:cNvPr id="117" name="115 line"/>
          <p:cNvCxnSpPr/>
          <p:nvPr/>
        </p:nvCxnSpPr>
        <p:spPr>
          <a:xfrm>
            <a:off x="8780000" y="5285000"/>
            <a:ext cx="0" cy="730000"/>
          </a:xfrm>
          <a:prstGeom prst="line">
            <a:avLst/>
          </a:prstGeom>
          <a:ln w="5715">
            <a:solidFill>
              <a:srgbClr val="111111">
                <a:alpha val="70000"/>
              </a:srgbClr>
            </a:solidFill>
          </a:ln>
        </p:spPr>
      </p:cxnSp>
      <p:cxnSp>
        <p:nvCxnSpPr>
          <p:cNvPr id="118" name="116 line"/>
          <p:cNvCxnSpPr/>
          <p:nvPr/>
        </p:nvCxnSpPr>
        <p:spPr>
          <a:xfrm>
            <a:off x="8855000" y="5285000"/>
            <a:ext cx="0" cy="730000"/>
          </a:xfrm>
          <a:prstGeom prst="line">
            <a:avLst/>
          </a:prstGeom>
          <a:ln w="5715">
            <a:solidFill>
              <a:srgbClr val="111111">
                <a:alpha val="70000"/>
              </a:srgbClr>
            </a:solidFill>
          </a:ln>
        </p:spPr>
      </p:cxnSp>
      <p:cxnSp>
        <p:nvCxnSpPr>
          <p:cNvPr id="119" name="117 line"/>
          <p:cNvCxnSpPr/>
          <p:nvPr/>
        </p:nvCxnSpPr>
        <p:spPr>
          <a:xfrm>
            <a:off x="8935000" y="5285000"/>
            <a:ext cx="0" cy="730000"/>
          </a:xfrm>
          <a:prstGeom prst="line">
            <a:avLst/>
          </a:prstGeom>
          <a:ln w="5715">
            <a:solidFill>
              <a:srgbClr val="111111">
                <a:alpha val="70000"/>
              </a:srgbClr>
            </a:solidFill>
          </a:ln>
        </p:spPr>
      </p:cxnSp>
      <p:cxnSp>
        <p:nvCxnSpPr>
          <p:cNvPr id="120" name="118 line"/>
          <p:cNvCxnSpPr/>
          <p:nvPr/>
        </p:nvCxnSpPr>
        <p:spPr>
          <a:xfrm>
            <a:off x="9015000" y="5285000"/>
            <a:ext cx="0" cy="730000"/>
          </a:xfrm>
          <a:prstGeom prst="line">
            <a:avLst/>
          </a:prstGeom>
          <a:ln w="5715">
            <a:solidFill>
              <a:srgbClr val="111111">
                <a:alpha val="70000"/>
              </a:srgbClr>
            </a:solidFill>
          </a:ln>
        </p:spPr>
      </p:cxnSp>
      <p:cxnSp>
        <p:nvCxnSpPr>
          <p:cNvPr id="121" name="119 arrow"/>
          <p:cNvCxnSpPr/>
          <p:nvPr/>
        </p:nvCxnSpPr>
        <p:spPr>
          <a:xfrm>
            <a:off x="8140000" y="5810000"/>
            <a:ext cx="860000" cy="0"/>
          </a:xfrm>
          <a:prstGeom prst="line">
            <a:avLst/>
          </a:prstGeom>
          <a:ln w="10160">
            <a:solidFill>
              <a:srgbClr val="61666D"/>
            </a:solidFill>
            <a:tailEnd type="triangle" w="med" len="med"/>
          </a:ln>
        </p:spPr>
      </p:cxnSp>
      <p:sp>
        <p:nvSpPr>
          <p:cNvPr id="122" name="120 text: 계단실 1.2m×2"/>
          <p:cNvSpPr txBox="1"/>
          <p:nvPr/>
        </p:nvSpPr>
        <p:spPr>
          <a:xfrm>
            <a:off x="8450000" y="5620000"/>
            <a:ext cx="600000" cy="10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70" b="1">
                <a:solidFill>
                  <a:srgbClr val="111111"/>
                </a:solidFill>
              </a:rPr>
              <a:t>계단실 1.2m×2</a:t>
            </a:r>
          </a:p>
        </p:txBody>
      </p:sp>
      <p:cxnSp>
        <p:nvCxnSpPr>
          <p:cNvPr id="123" name="121 arrow"/>
          <p:cNvCxnSpPr/>
          <p:nvPr/>
        </p:nvCxnSpPr>
        <p:spPr>
          <a:xfrm flipV="1">
            <a:off x="8755000" y="6160000"/>
            <a:ext cx="0" cy="755000"/>
          </a:xfrm>
          <a:prstGeom prst="line">
            <a:avLst/>
          </a:prstGeom>
          <a:ln w="23495">
            <a:solidFill>
              <a:srgbClr val="1F7A45"/>
            </a:solidFill>
            <a:tailEnd type="triangle" w="med" len="med"/>
          </a:ln>
        </p:spPr>
      </p:cxnSp>
      <p:sp>
        <p:nvSpPr>
          <p:cNvPr id="124" name="122 text: 계단탑 — 인도측 주출입"/>
          <p:cNvSpPr txBox="1"/>
          <p:nvPr/>
        </p:nvSpPr>
        <p:spPr>
          <a:xfrm>
            <a:off x="8235000" y="7035000"/>
            <a:ext cx="1040000" cy="12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48" b="1">
                <a:solidFill>
                  <a:srgbClr val="1F7A45"/>
                </a:solidFill>
              </a:rPr>
              <a:t>계단탑 — 인도측 주출입</a:t>
            </a:r>
          </a:p>
        </p:txBody>
      </p:sp>
      <p:cxnSp>
        <p:nvCxnSpPr>
          <p:cNvPr id="125" name="123 line"/>
          <p:cNvCxnSpPr/>
          <p:nvPr/>
        </p:nvCxnSpPr>
        <p:spPr>
          <a:xfrm>
            <a:off x="9350000" y="6070000"/>
            <a:ext cx="0" cy="140000"/>
          </a:xfrm>
          <a:prstGeom prst="line">
            <a:avLst/>
          </a:prstGeom>
          <a:ln w="17780">
            <a:solidFill>
              <a:srgbClr val="C02B2B"/>
            </a:solidFill>
          </a:ln>
        </p:spPr>
      </p:cxnSp>
      <p:sp>
        <p:nvSpPr>
          <p:cNvPr id="126" name="124 text: 이격 0.5m 한계"/>
          <p:cNvSpPr txBox="1"/>
          <p:nvPr/>
        </p:nvSpPr>
        <p:spPr>
          <a:xfrm>
            <a:off x="9580000" y="6180000"/>
            <a:ext cx="580000" cy="10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30" b="1">
                <a:solidFill>
                  <a:srgbClr val="C02B2B"/>
                </a:solidFill>
              </a:rPr>
              <a:t>이격 0.5m 한계</a:t>
            </a:r>
          </a:p>
        </p:txBody>
      </p:sp>
      <p:sp>
        <p:nvSpPr>
          <p:cNvPr id="127" name="125 rect"/>
          <p:cNvSpPr/>
          <p:nvPr/>
        </p:nvSpPr>
        <p:spPr>
          <a:xfrm>
            <a:off x="4990000" y="2305000"/>
            <a:ext cx="155000" cy="15500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</p:sp>
      <p:sp>
        <p:nvSpPr>
          <p:cNvPr id="128" name="126 rect"/>
          <p:cNvSpPr/>
          <p:nvPr/>
        </p:nvSpPr>
        <p:spPr>
          <a:xfrm>
            <a:off x="4990000" y="3270000"/>
            <a:ext cx="155000" cy="15500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</p:sp>
      <p:sp>
        <p:nvSpPr>
          <p:cNvPr id="129" name="127 rect"/>
          <p:cNvSpPr/>
          <p:nvPr/>
        </p:nvSpPr>
        <p:spPr>
          <a:xfrm>
            <a:off x="4990000" y="4990000"/>
            <a:ext cx="155000" cy="15500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</p:sp>
      <p:sp>
        <p:nvSpPr>
          <p:cNvPr id="130" name="128 rect"/>
          <p:cNvSpPr/>
          <p:nvPr/>
        </p:nvSpPr>
        <p:spPr>
          <a:xfrm>
            <a:off x="6490000" y="2305000"/>
            <a:ext cx="155000" cy="15500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</p:sp>
      <p:sp>
        <p:nvSpPr>
          <p:cNvPr id="131" name="129 rect"/>
          <p:cNvSpPr/>
          <p:nvPr/>
        </p:nvSpPr>
        <p:spPr>
          <a:xfrm>
            <a:off x="6490000" y="3270000"/>
            <a:ext cx="155000" cy="15500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</p:sp>
      <p:sp>
        <p:nvSpPr>
          <p:cNvPr id="132" name="130 rect"/>
          <p:cNvSpPr/>
          <p:nvPr/>
        </p:nvSpPr>
        <p:spPr>
          <a:xfrm>
            <a:off x="6490000" y="4990000"/>
            <a:ext cx="155000" cy="15500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</p:sp>
      <p:sp>
        <p:nvSpPr>
          <p:cNvPr id="133" name="131 rect"/>
          <p:cNvSpPr/>
          <p:nvPr/>
        </p:nvSpPr>
        <p:spPr>
          <a:xfrm>
            <a:off x="7840000" y="2305000"/>
            <a:ext cx="155000" cy="15500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</p:sp>
      <p:sp>
        <p:nvSpPr>
          <p:cNvPr id="134" name="132 rect"/>
          <p:cNvSpPr/>
          <p:nvPr/>
        </p:nvSpPr>
        <p:spPr>
          <a:xfrm>
            <a:off x="7840000" y="3270000"/>
            <a:ext cx="155000" cy="15500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</p:sp>
      <p:sp>
        <p:nvSpPr>
          <p:cNvPr id="135" name="133 text: 부분 기둥선"/>
          <p:cNvSpPr txBox="1"/>
          <p:nvPr/>
        </p:nvSpPr>
        <p:spPr>
          <a:xfrm>
            <a:off x="7700000" y="3595000"/>
            <a:ext cx="440000" cy="9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91" b="1">
                <a:solidFill>
                  <a:srgbClr val="61666D"/>
                </a:solidFill>
              </a:rPr>
              <a:t>부분 기둥선</a:t>
            </a:r>
          </a:p>
        </p:txBody>
      </p:sp>
      <p:sp>
        <p:nvSpPr>
          <p:cNvPr id="136" name="134 text: (북측 밴드만)"/>
          <p:cNvSpPr txBox="1"/>
          <p:nvPr/>
        </p:nvSpPr>
        <p:spPr>
          <a:xfrm>
            <a:off x="7690000" y="3805000"/>
            <a:ext cx="460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51" b="0">
                <a:solidFill>
                  <a:srgbClr val="9A958A"/>
                </a:solidFill>
              </a:rPr>
              <a:t>(북측 밴드만)</a:t>
            </a:r>
          </a:p>
        </p:txBody>
      </p:sp>
      <p:sp>
        <p:nvSpPr>
          <p:cNvPr id="137" name="135 text: 슬롯 단부·격벽 = RC 구조벽"/>
          <p:cNvSpPr txBox="1"/>
          <p:nvPr/>
        </p:nvSpPr>
        <p:spPr>
          <a:xfrm>
            <a:off x="9465000" y="4920000"/>
            <a:ext cx="970000" cy="9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91" b="1">
                <a:solidFill>
                  <a:srgbClr val="111111"/>
                </a:solidFill>
              </a:rPr>
              <a:t>슬롯 단부·격벽 = RC 구조벽</a:t>
            </a:r>
          </a:p>
        </p:txBody>
      </p:sp>
      <p:sp>
        <p:nvSpPr>
          <p:cNvPr id="138" name="136 text: (남동 모서리, 계단탑 벽체 지지)"/>
          <p:cNvSpPr txBox="1"/>
          <p:nvPr/>
        </p:nvSpPr>
        <p:spPr>
          <a:xfrm>
            <a:off x="9430000" y="5135000"/>
            <a:ext cx="1040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51" b="0">
                <a:solidFill>
                  <a:srgbClr val="61666D"/>
                </a:solidFill>
              </a:rPr>
              <a:t>(남동 모서리, 계단탑 벽체 지지)</a:t>
            </a:r>
          </a:p>
        </p:txBody>
      </p:sp>
      <p:cxnSp>
        <p:nvCxnSpPr>
          <p:cNvPr id="139" name="137 line"/>
          <p:cNvCxnSpPr/>
          <p:nvPr/>
        </p:nvCxnSpPr>
        <p:spPr>
          <a:xfrm>
            <a:off x="5160000" y="1685000"/>
            <a:ext cx="1315000" cy="0"/>
          </a:xfrm>
          <a:prstGeom prst="line">
            <a:avLst/>
          </a:prstGeom>
          <a:ln w="11430">
            <a:solidFill>
              <a:srgbClr val="111111"/>
            </a:solidFill>
          </a:ln>
        </p:spPr>
      </p:cxnSp>
      <p:sp>
        <p:nvSpPr>
          <p:cNvPr id="140" name="138 text: 5.75 m"/>
          <p:cNvSpPr txBox="1"/>
          <p:nvPr/>
        </p:nvSpPr>
        <p:spPr>
          <a:xfrm>
            <a:off x="5650000" y="1505000"/>
            <a:ext cx="330000" cy="12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48" b="1">
                <a:solidFill>
                  <a:srgbClr val="111111"/>
                </a:solidFill>
              </a:rPr>
              <a:t>5.75 m</a:t>
            </a:r>
          </a:p>
        </p:txBody>
      </p:sp>
      <p:cxnSp>
        <p:nvCxnSpPr>
          <p:cNvPr id="141" name="139 line"/>
          <p:cNvCxnSpPr/>
          <p:nvPr/>
        </p:nvCxnSpPr>
        <p:spPr>
          <a:xfrm>
            <a:off x="6655000" y="1685000"/>
            <a:ext cx="1175000" cy="0"/>
          </a:xfrm>
          <a:prstGeom prst="line">
            <a:avLst/>
          </a:prstGeom>
          <a:ln w="11430">
            <a:solidFill>
              <a:srgbClr val="111111"/>
            </a:solidFill>
          </a:ln>
        </p:spPr>
      </p:cxnSp>
      <p:sp>
        <p:nvSpPr>
          <p:cNvPr id="142" name="140 text: 5.2 m"/>
          <p:cNvSpPr txBox="1"/>
          <p:nvPr/>
        </p:nvSpPr>
        <p:spPr>
          <a:xfrm>
            <a:off x="7110000" y="1505000"/>
            <a:ext cx="270000" cy="12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48" b="1">
                <a:solidFill>
                  <a:srgbClr val="111111"/>
                </a:solidFill>
              </a:rPr>
              <a:t>5.2 m</a:t>
            </a:r>
          </a:p>
        </p:txBody>
      </p:sp>
      <p:cxnSp>
        <p:nvCxnSpPr>
          <p:cNvPr id="143" name="141 line"/>
          <p:cNvCxnSpPr/>
          <p:nvPr/>
        </p:nvCxnSpPr>
        <p:spPr>
          <a:xfrm>
            <a:off x="8010000" y="1685000"/>
            <a:ext cx="795000" cy="0"/>
          </a:xfrm>
          <a:prstGeom prst="line">
            <a:avLst/>
          </a:prstGeom>
          <a:ln w="11430">
            <a:solidFill>
              <a:srgbClr val="111111"/>
            </a:solidFill>
          </a:ln>
        </p:spPr>
      </p:cxnSp>
      <p:sp>
        <p:nvSpPr>
          <p:cNvPr id="144" name="142 text: 3.75 m"/>
          <p:cNvSpPr txBox="1"/>
          <p:nvPr/>
        </p:nvSpPr>
        <p:spPr>
          <a:xfrm>
            <a:off x="8245000" y="1505000"/>
            <a:ext cx="330000" cy="12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48" b="1">
                <a:solidFill>
                  <a:srgbClr val="111111"/>
                </a:solidFill>
              </a:rPr>
              <a:t>3.75 m</a:t>
            </a:r>
          </a:p>
        </p:txBody>
      </p:sp>
      <p:sp>
        <p:nvSpPr>
          <p:cNvPr id="145" name="143 rect"/>
          <p:cNvSpPr/>
          <p:nvPr/>
        </p:nvSpPr>
        <p:spPr>
          <a:xfrm>
            <a:off x="4980000" y="2305000"/>
            <a:ext cx="4505000" cy="2800000"/>
          </a:xfrm>
          <a:prstGeom prst="rect">
            <a:avLst/>
          </a:prstGeom>
          <a:solidFill>
            <a:srgbClr val="1F5F95">
              <a:alpha val="6274"/>
            </a:srgbClr>
          </a:solidFill>
          <a:ln w="30480">
            <a:solidFill>
              <a:srgbClr val="1F5F95"/>
            </a:solidFill>
            <a:prstDash val="dash"/>
          </a:ln>
          <a:effectLst/>
        </p:spPr>
      </p:sp>
      <p:sp>
        <p:nvSpPr>
          <p:cNvPr id="146" name="144 text: 본관(2~5F) — 내부 코어 0"/>
          <p:cNvSpPr txBox="1"/>
          <p:nvPr/>
        </p:nvSpPr>
        <p:spPr>
          <a:xfrm>
            <a:off x="5315000" y="3820000"/>
            <a:ext cx="1305000" cy="14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867" b="1">
                <a:solidFill>
                  <a:srgbClr val="1F5F95"/>
                </a:solidFill>
              </a:rPr>
              <a:t>본관(2~5F) — 내부 코어 0</a:t>
            </a:r>
          </a:p>
        </p:txBody>
      </p:sp>
      <p:sp>
        <p:nvSpPr>
          <p:cNvPr id="147" name="145 text: 본관 186 + 계단탑 18 + 슬롯 2.8"/>
          <p:cNvSpPr txBox="1"/>
          <p:nvPr/>
        </p:nvSpPr>
        <p:spPr>
          <a:xfrm>
            <a:off x="4565000" y="4085000"/>
            <a:ext cx="2805000" cy="12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48" b="1">
                <a:solidFill>
                  <a:srgbClr val="1F5F95"/>
                </a:solidFill>
              </a:rPr>
              <a:t>본관 186 + 계단탑 18 + 슬롯 2.8 − EV면제 11 ≈ 196㎡ ≤ 204㎡</a:t>
            </a:r>
          </a:p>
        </p:txBody>
      </p:sp>
      <p:cxnSp>
        <p:nvCxnSpPr>
          <p:cNvPr id="148" name="146 line"/>
          <p:cNvCxnSpPr/>
          <p:nvPr/>
        </p:nvCxnSpPr>
        <p:spPr>
          <a:xfrm>
            <a:off x="9480000" y="4075000"/>
            <a:ext cx="140000" cy="0"/>
          </a:xfrm>
          <a:prstGeom prst="line">
            <a:avLst/>
          </a:prstGeom>
          <a:ln w="17780">
            <a:solidFill>
              <a:srgbClr val="C02B2B"/>
            </a:solidFill>
          </a:ln>
        </p:spPr>
      </p:cxnSp>
      <p:sp>
        <p:nvSpPr>
          <p:cNvPr id="149" name="147 text: 0.55m"/>
          <p:cNvSpPr txBox="1"/>
          <p:nvPr/>
        </p:nvSpPr>
        <p:spPr>
          <a:xfrm>
            <a:off x="9730000" y="3890000"/>
            <a:ext cx="285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1">
                <a:solidFill>
                  <a:srgbClr val="C02B2B"/>
                </a:solidFill>
              </a:rPr>
              <a:t>0.55m</a:t>
            </a:r>
          </a:p>
        </p:txBody>
      </p:sp>
      <p:sp>
        <p:nvSpPr>
          <p:cNvPr id="150" name="148 rect"/>
          <p:cNvSpPr/>
          <p:nvPr/>
        </p:nvSpPr>
        <p:spPr>
          <a:xfrm>
            <a:off x="8260000" y="3320000"/>
            <a:ext cx="1225000" cy="1785000"/>
          </a:xfrm>
          <a:prstGeom prst="rect">
            <a:avLst/>
          </a:prstGeom>
          <a:solidFill>
            <a:srgbClr val="0097B2">
              <a:alpha val="3137"/>
            </a:srgbClr>
          </a:solidFill>
          <a:ln w="14605">
            <a:solidFill>
              <a:srgbClr val="0097B2"/>
            </a:solidFill>
            <a:prstDash val="dash"/>
          </a:ln>
          <a:effectLst/>
        </p:spPr>
      </p:sp>
      <p:sp>
        <p:nvSpPr>
          <p:cNvPr id="151" name="149 text: 전실 (2~5F 투영)"/>
          <p:cNvSpPr txBox="1"/>
          <p:nvPr/>
        </p:nvSpPr>
        <p:spPr>
          <a:xfrm>
            <a:off x="8525000" y="3740000"/>
            <a:ext cx="695000" cy="10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70" b="1">
                <a:solidFill>
                  <a:srgbClr val="0097B2"/>
                </a:solidFill>
              </a:rPr>
              <a:t>전실 (2~5F 투영)</a:t>
            </a:r>
          </a:p>
        </p:txBody>
      </p:sp>
      <p:sp>
        <p:nvSpPr>
          <p:cNvPr id="152" name="150 text: EV홀 ↔ 계단 출입 연결"/>
          <p:cNvSpPr txBox="1"/>
          <p:nvPr/>
        </p:nvSpPr>
        <p:spPr>
          <a:xfrm>
            <a:off x="8445000" y="3980000"/>
            <a:ext cx="845000" cy="10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30" b="0">
                <a:solidFill>
                  <a:srgbClr val="0097B2"/>
                </a:solidFill>
              </a:rPr>
              <a:t>EV홀 ↔ 계단 출입 연결</a:t>
            </a:r>
          </a:p>
        </p:txBody>
      </p:sp>
      <p:sp>
        <p:nvSpPr>
          <p:cNvPr id="153" name="151 text: + 화장실 스택 존"/>
          <p:cNvSpPr txBox="1"/>
          <p:nvPr/>
        </p:nvSpPr>
        <p:spPr>
          <a:xfrm>
            <a:off x="8550000" y="4215000"/>
            <a:ext cx="640000" cy="10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30" b="0">
                <a:solidFill>
                  <a:srgbClr val="0097B2"/>
                </a:solidFill>
              </a:rPr>
              <a:t>+ 화장실 스택 존</a:t>
            </a:r>
          </a:p>
        </p:txBody>
      </p:sp>
      <p:cxnSp>
        <p:nvCxnSpPr>
          <p:cNvPr id="154" name="152 arrow"/>
          <p:cNvCxnSpPr/>
          <p:nvPr/>
        </p:nvCxnSpPr>
        <p:spPr>
          <a:xfrm flipV="1">
            <a:off x="9170000" y="3190000"/>
            <a:ext cx="0" cy="130000"/>
          </a:xfrm>
          <a:prstGeom prst="line">
            <a:avLst/>
          </a:prstGeom>
          <a:ln w="16510">
            <a:solidFill>
              <a:srgbClr val="0097B2"/>
            </a:solidFill>
            <a:tailEnd type="triangle" w="med" len="med"/>
          </a:ln>
        </p:spPr>
      </p:cxnSp>
      <p:cxnSp>
        <p:nvCxnSpPr>
          <p:cNvPr id="155" name="153 arrow"/>
          <p:cNvCxnSpPr/>
          <p:nvPr/>
        </p:nvCxnSpPr>
        <p:spPr>
          <a:xfrm>
            <a:off x="8195000" y="5015000"/>
            <a:ext cx="0" cy="115000"/>
          </a:xfrm>
          <a:prstGeom prst="line">
            <a:avLst/>
          </a:prstGeom>
          <a:ln w="16510">
            <a:solidFill>
              <a:srgbClr val="0097B2"/>
            </a:solidFill>
            <a:tailEnd type="triangle" w="med" len="med"/>
          </a:ln>
        </p:spPr>
      </p:cxnSp>
      <p:cxnSp>
        <p:nvCxnSpPr>
          <p:cNvPr id="156" name="154 arrow"/>
          <p:cNvCxnSpPr/>
          <p:nvPr/>
        </p:nvCxnSpPr>
        <p:spPr>
          <a:xfrm>
            <a:off x="8390000" y="5220000"/>
            <a:ext cx="0" cy="1825000"/>
          </a:xfrm>
          <a:prstGeom prst="line">
            <a:avLst/>
          </a:prstGeom>
          <a:ln w="14605">
            <a:solidFill>
              <a:srgbClr val="0097B2"/>
            </a:solidFill>
            <a:prstDash val="dash"/>
            <a:tailEnd type="triangle" w="med" len="med"/>
          </a:ln>
        </p:spPr>
      </p:cxnSp>
      <p:sp>
        <p:nvSpPr>
          <p:cNvPr id="157" name="155 text: 지중 횡주관 → 남측 하수"/>
          <p:cNvSpPr txBox="1"/>
          <p:nvPr/>
        </p:nvSpPr>
        <p:spPr>
          <a:xfrm>
            <a:off x="7120000" y="6875000"/>
            <a:ext cx="855000" cy="9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/>
            <a:r>
              <a:rPr sz="591" b="0">
                <a:solidFill>
                  <a:srgbClr val="0097B2"/>
                </a:solidFill>
              </a:rPr>
              <a:t>지중 횡주관 → 남측 하수</a:t>
            </a:r>
          </a:p>
        </p:txBody>
      </p:sp>
      <p:sp>
        <p:nvSpPr>
          <p:cNvPr id="158" name="156 rect"/>
          <p:cNvSpPr/>
          <p:nvPr/>
        </p:nvSpPr>
        <p:spPr>
          <a:xfrm>
            <a:off x="4340000" y="5170000"/>
            <a:ext cx="755000" cy="1145000"/>
          </a:xfrm>
          <a:prstGeom prst="rect">
            <a:avLst/>
          </a:prstGeom>
          <a:noFill/>
          <a:ln w="14605">
            <a:solidFill>
              <a:srgbClr val="2C7A4B"/>
            </a:solidFill>
            <a:prstDash val="dash"/>
          </a:ln>
          <a:effectLst/>
        </p:spPr>
      </p:sp>
      <p:sp>
        <p:nvSpPr>
          <p:cNvPr id="159" name="157 text: 마당 보존"/>
          <p:cNvSpPr txBox="1"/>
          <p:nvPr/>
        </p:nvSpPr>
        <p:spPr>
          <a:xfrm>
            <a:off x="4495000" y="5580000"/>
            <a:ext cx="450000" cy="12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48" b="1">
                <a:solidFill>
                  <a:srgbClr val="2C7A4B"/>
                </a:solidFill>
              </a:rPr>
              <a:t>마당 보존</a:t>
            </a:r>
          </a:p>
        </p:txBody>
      </p:sp>
      <p:sp>
        <p:nvSpPr>
          <p:cNvPr id="160" name="158 text: 조경 · 머무는 계단"/>
          <p:cNvSpPr txBox="1"/>
          <p:nvPr/>
        </p:nvSpPr>
        <p:spPr>
          <a:xfrm>
            <a:off x="4345000" y="5875000"/>
            <a:ext cx="745000" cy="10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70" b="1">
                <a:solidFill>
                  <a:srgbClr val="2C7A4B"/>
                </a:solidFill>
              </a:rPr>
              <a:t>조경 · 머무는 계단</a:t>
            </a:r>
          </a:p>
        </p:txBody>
      </p:sp>
      <p:cxnSp>
        <p:nvCxnSpPr>
          <p:cNvPr id="161" name="159 line"/>
          <p:cNvCxnSpPr/>
          <p:nvPr/>
        </p:nvCxnSpPr>
        <p:spPr>
          <a:xfrm>
            <a:off x="4980000" y="1395000"/>
            <a:ext cx="4500000" cy="0"/>
          </a:xfrm>
          <a:prstGeom prst="line">
            <a:avLst/>
          </a:prstGeom>
          <a:ln w="10795">
            <a:solidFill>
              <a:srgbClr val="1F5F95"/>
            </a:solidFill>
          </a:ln>
        </p:spPr>
      </p:cxnSp>
      <p:cxnSp>
        <p:nvCxnSpPr>
          <p:cNvPr id="162" name="160 line"/>
          <p:cNvCxnSpPr/>
          <p:nvPr/>
        </p:nvCxnSpPr>
        <p:spPr>
          <a:xfrm>
            <a:off x="4980000" y="1355000"/>
            <a:ext cx="0" cy="80000"/>
          </a:xfrm>
          <a:prstGeom prst="line">
            <a:avLst/>
          </a:prstGeom>
          <a:ln w="10795">
            <a:solidFill>
              <a:srgbClr val="1F5F95"/>
            </a:solidFill>
          </a:ln>
        </p:spPr>
      </p:cxnSp>
      <p:cxnSp>
        <p:nvCxnSpPr>
          <p:cNvPr id="163" name="161 line"/>
          <p:cNvCxnSpPr/>
          <p:nvPr/>
        </p:nvCxnSpPr>
        <p:spPr>
          <a:xfrm>
            <a:off x="9480000" y="1355000"/>
            <a:ext cx="0" cy="80000"/>
          </a:xfrm>
          <a:prstGeom prst="line">
            <a:avLst/>
          </a:prstGeom>
          <a:ln w="10795">
            <a:solidFill>
              <a:srgbClr val="1F5F95"/>
            </a:solidFill>
          </a:ln>
        </p:spPr>
      </p:cxnSp>
      <p:sp>
        <p:nvSpPr>
          <p:cNvPr id="164" name="162 text: 본관 17.3 m"/>
          <p:cNvSpPr txBox="1"/>
          <p:nvPr/>
        </p:nvSpPr>
        <p:spPr>
          <a:xfrm>
            <a:off x="5185000" y="1230000"/>
            <a:ext cx="525000" cy="11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09" b="1">
                <a:solidFill>
                  <a:srgbClr val="1F5F95"/>
                </a:solidFill>
              </a:rPr>
              <a:t>본관 17.3 m</a:t>
            </a:r>
          </a:p>
        </p:txBody>
      </p:sp>
      <p:cxnSp>
        <p:nvCxnSpPr>
          <p:cNvPr id="165" name="163 line"/>
          <p:cNvCxnSpPr/>
          <p:nvPr/>
        </p:nvCxnSpPr>
        <p:spPr>
          <a:xfrm>
            <a:off x="4850000" y="2305000"/>
            <a:ext cx="130000" cy="0"/>
          </a:xfrm>
          <a:prstGeom prst="line">
            <a:avLst/>
          </a:prstGeom>
          <a:ln w="10795">
            <a:solidFill>
              <a:srgbClr val="1F5F95"/>
            </a:solidFill>
          </a:ln>
        </p:spPr>
      </p:cxnSp>
      <p:cxnSp>
        <p:nvCxnSpPr>
          <p:cNvPr id="166" name="164 line"/>
          <p:cNvCxnSpPr/>
          <p:nvPr/>
        </p:nvCxnSpPr>
        <p:spPr>
          <a:xfrm>
            <a:off x="4850000" y="5105000"/>
            <a:ext cx="130000" cy="0"/>
          </a:xfrm>
          <a:prstGeom prst="line">
            <a:avLst/>
          </a:prstGeom>
          <a:ln w="10795">
            <a:solidFill>
              <a:srgbClr val="1F5F95"/>
            </a:solidFill>
          </a:ln>
        </p:spPr>
      </p:cxnSp>
      <p:cxnSp>
        <p:nvCxnSpPr>
          <p:cNvPr id="167" name="165 line"/>
          <p:cNvCxnSpPr/>
          <p:nvPr/>
        </p:nvCxnSpPr>
        <p:spPr>
          <a:xfrm>
            <a:off x="4900000" y="2305000"/>
            <a:ext cx="0" cy="2800000"/>
          </a:xfrm>
          <a:prstGeom prst="line">
            <a:avLst/>
          </a:prstGeom>
          <a:ln w="10795">
            <a:solidFill>
              <a:srgbClr val="1F5F95"/>
            </a:solidFill>
          </a:ln>
        </p:spPr>
      </p:cxnSp>
      <p:sp>
        <p:nvSpPr>
          <p:cNvPr id="168" name="166 text: 10.75 m"/>
          <p:cNvSpPr txBox="1"/>
          <p:nvPr/>
        </p:nvSpPr>
        <p:spPr>
          <a:xfrm rot="5400000">
            <a:off x="4635000" y="3805000"/>
            <a:ext cx="350000" cy="10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70" b="1">
                <a:solidFill>
                  <a:srgbClr val="1F5F95"/>
                </a:solidFill>
              </a:rPr>
              <a:t>10.75 m</a:t>
            </a:r>
          </a:p>
        </p:txBody>
      </p:sp>
      <p:sp>
        <p:nvSpPr>
          <p:cNvPr id="169" name="167 text: 계단탑 5.6 × 3.2"/>
          <p:cNvSpPr txBox="1"/>
          <p:nvPr/>
        </p:nvSpPr>
        <p:spPr>
          <a:xfrm>
            <a:off x="8115000" y="6245000"/>
            <a:ext cx="650000" cy="10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30" b="1">
                <a:solidFill>
                  <a:srgbClr val="1F5F95"/>
                </a:solidFill>
              </a:rPr>
              <a:t>계단탑 5.6 × 3.2</a:t>
            </a:r>
          </a:p>
        </p:txBody>
      </p:sp>
      <p:sp>
        <p:nvSpPr>
          <p:cNvPr id="170" name="168 text: EV 2.4 × 4.45"/>
          <p:cNvSpPr txBox="1"/>
          <p:nvPr/>
        </p:nvSpPr>
        <p:spPr>
          <a:xfrm>
            <a:off x="9195000" y="3385000"/>
            <a:ext cx="525000" cy="9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591" b="1">
                <a:solidFill>
                  <a:srgbClr val="1F5F95"/>
                </a:solidFill>
              </a:rPr>
              <a:t>EV 2.4 × 4.45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320040" y="8567928"/>
            <a:ext cx="115214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F6C66"/>
                </a:solidFill>
              </a:rPr>
              <a:t>도면 축척: 1 m = 26 px (원본) · 대지 좌표계 u,v (북변 P0→P1 = u축)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82296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</a:rPr>
              <a:t>남북 단면 — 층고 3.6 m · 본당 7.2 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5214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>
                <a:solidFill>
                  <a:srgbClr val="6F6C66"/>
                </a:solidFill>
              </a:rPr>
              <a:t>1층 필로티(차로 유효 2.8m) · 2~4F 3.6m · 5F 본당 7.2m · 옥상 설비 · 총고 약 22m</a:t>
            </a:r>
          </a:p>
        </p:txBody>
      </p:sp>
      <p:cxnSp>
        <p:nvCxnSpPr>
          <p:cNvPr id="4" name="001 line"/>
          <p:cNvCxnSpPr/>
          <p:nvPr/>
        </p:nvCxnSpPr>
        <p:spPr>
          <a:xfrm>
            <a:off x="420000" y="7320000"/>
            <a:ext cx="11100000" cy="0"/>
          </a:xfrm>
          <a:prstGeom prst="line">
            <a:avLst/>
          </a:prstGeom>
          <a:ln w="38735">
            <a:solidFill>
              <a:srgbClr val="111111"/>
            </a:solidFill>
          </a:ln>
        </p:spPr>
      </p:cxnSp>
      <p:cxnSp>
        <p:nvCxnSpPr>
          <p:cNvPr id="5" name="002 line"/>
          <p:cNvCxnSpPr/>
          <p:nvPr/>
        </p:nvCxnSpPr>
        <p:spPr>
          <a:xfrm flipH="1">
            <a:off x="270000" y="7320000"/>
            <a:ext cx="150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6" name="003 line"/>
          <p:cNvCxnSpPr/>
          <p:nvPr/>
        </p:nvCxnSpPr>
        <p:spPr>
          <a:xfrm flipH="1">
            <a:off x="645000" y="7320000"/>
            <a:ext cx="155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7" name="004 line"/>
          <p:cNvCxnSpPr/>
          <p:nvPr/>
        </p:nvCxnSpPr>
        <p:spPr>
          <a:xfrm flipH="1">
            <a:off x="1025000" y="7320000"/>
            <a:ext cx="150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8" name="005 line"/>
          <p:cNvCxnSpPr/>
          <p:nvPr/>
        </p:nvCxnSpPr>
        <p:spPr>
          <a:xfrm flipH="1">
            <a:off x="1400000" y="7320000"/>
            <a:ext cx="150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9" name="006 line"/>
          <p:cNvCxnSpPr/>
          <p:nvPr/>
        </p:nvCxnSpPr>
        <p:spPr>
          <a:xfrm flipH="1">
            <a:off x="1775000" y="7320000"/>
            <a:ext cx="155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10" name="007 line"/>
          <p:cNvCxnSpPr/>
          <p:nvPr/>
        </p:nvCxnSpPr>
        <p:spPr>
          <a:xfrm flipH="1">
            <a:off x="2155000" y="7320000"/>
            <a:ext cx="150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11" name="008 line"/>
          <p:cNvCxnSpPr/>
          <p:nvPr/>
        </p:nvCxnSpPr>
        <p:spPr>
          <a:xfrm flipH="1">
            <a:off x="2530000" y="7320000"/>
            <a:ext cx="150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12" name="009 line"/>
          <p:cNvCxnSpPr/>
          <p:nvPr/>
        </p:nvCxnSpPr>
        <p:spPr>
          <a:xfrm flipH="1">
            <a:off x="2905000" y="7320000"/>
            <a:ext cx="155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13" name="010 line"/>
          <p:cNvCxnSpPr/>
          <p:nvPr/>
        </p:nvCxnSpPr>
        <p:spPr>
          <a:xfrm flipH="1">
            <a:off x="3280000" y="7320000"/>
            <a:ext cx="155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14" name="011 line"/>
          <p:cNvCxnSpPr/>
          <p:nvPr/>
        </p:nvCxnSpPr>
        <p:spPr>
          <a:xfrm flipH="1">
            <a:off x="3660000" y="7320000"/>
            <a:ext cx="155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15" name="012 line"/>
          <p:cNvCxnSpPr/>
          <p:nvPr/>
        </p:nvCxnSpPr>
        <p:spPr>
          <a:xfrm flipH="1">
            <a:off x="4035000" y="7320000"/>
            <a:ext cx="155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16" name="013 line"/>
          <p:cNvCxnSpPr/>
          <p:nvPr/>
        </p:nvCxnSpPr>
        <p:spPr>
          <a:xfrm flipH="1">
            <a:off x="4410000" y="7320000"/>
            <a:ext cx="155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17" name="014 line"/>
          <p:cNvCxnSpPr/>
          <p:nvPr/>
        </p:nvCxnSpPr>
        <p:spPr>
          <a:xfrm flipH="1">
            <a:off x="4790000" y="7320000"/>
            <a:ext cx="155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18" name="015 line"/>
          <p:cNvCxnSpPr/>
          <p:nvPr/>
        </p:nvCxnSpPr>
        <p:spPr>
          <a:xfrm flipH="1">
            <a:off x="5165000" y="7320000"/>
            <a:ext cx="155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19" name="016 line"/>
          <p:cNvCxnSpPr/>
          <p:nvPr/>
        </p:nvCxnSpPr>
        <p:spPr>
          <a:xfrm flipH="1">
            <a:off x="5545000" y="7320000"/>
            <a:ext cx="150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20" name="017 line"/>
          <p:cNvCxnSpPr/>
          <p:nvPr/>
        </p:nvCxnSpPr>
        <p:spPr>
          <a:xfrm flipH="1">
            <a:off x="5920000" y="7320000"/>
            <a:ext cx="150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21" name="018 line"/>
          <p:cNvCxnSpPr/>
          <p:nvPr/>
        </p:nvCxnSpPr>
        <p:spPr>
          <a:xfrm flipH="1">
            <a:off x="6295000" y="7320000"/>
            <a:ext cx="155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22" name="019 line"/>
          <p:cNvCxnSpPr/>
          <p:nvPr/>
        </p:nvCxnSpPr>
        <p:spPr>
          <a:xfrm flipH="1">
            <a:off x="6675000" y="7320000"/>
            <a:ext cx="150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23" name="020 line"/>
          <p:cNvCxnSpPr/>
          <p:nvPr/>
        </p:nvCxnSpPr>
        <p:spPr>
          <a:xfrm flipH="1">
            <a:off x="7050000" y="7320000"/>
            <a:ext cx="150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24" name="021 line"/>
          <p:cNvCxnSpPr/>
          <p:nvPr/>
        </p:nvCxnSpPr>
        <p:spPr>
          <a:xfrm flipH="1">
            <a:off x="7425000" y="7320000"/>
            <a:ext cx="155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25" name="022 line"/>
          <p:cNvCxnSpPr/>
          <p:nvPr/>
        </p:nvCxnSpPr>
        <p:spPr>
          <a:xfrm flipH="1">
            <a:off x="7805000" y="7320000"/>
            <a:ext cx="150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26" name="023 line"/>
          <p:cNvCxnSpPr/>
          <p:nvPr/>
        </p:nvCxnSpPr>
        <p:spPr>
          <a:xfrm flipH="1">
            <a:off x="8180000" y="7320000"/>
            <a:ext cx="150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27" name="024 line"/>
          <p:cNvCxnSpPr/>
          <p:nvPr/>
        </p:nvCxnSpPr>
        <p:spPr>
          <a:xfrm flipH="1">
            <a:off x="8555000" y="7320000"/>
            <a:ext cx="155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28" name="025 line"/>
          <p:cNvCxnSpPr/>
          <p:nvPr/>
        </p:nvCxnSpPr>
        <p:spPr>
          <a:xfrm flipH="1">
            <a:off x="8935000" y="7320000"/>
            <a:ext cx="150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29" name="026 line"/>
          <p:cNvCxnSpPr/>
          <p:nvPr/>
        </p:nvCxnSpPr>
        <p:spPr>
          <a:xfrm flipH="1">
            <a:off x="9310000" y="7320000"/>
            <a:ext cx="155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30" name="027 line"/>
          <p:cNvCxnSpPr/>
          <p:nvPr/>
        </p:nvCxnSpPr>
        <p:spPr>
          <a:xfrm flipH="1">
            <a:off x="9685000" y="7320000"/>
            <a:ext cx="155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31" name="028 line"/>
          <p:cNvCxnSpPr/>
          <p:nvPr/>
        </p:nvCxnSpPr>
        <p:spPr>
          <a:xfrm flipH="1">
            <a:off x="10065000" y="7320000"/>
            <a:ext cx="150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32" name="029 line"/>
          <p:cNvCxnSpPr/>
          <p:nvPr/>
        </p:nvCxnSpPr>
        <p:spPr>
          <a:xfrm flipH="1">
            <a:off x="10440000" y="7320000"/>
            <a:ext cx="155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33" name="030 line"/>
          <p:cNvCxnSpPr/>
          <p:nvPr/>
        </p:nvCxnSpPr>
        <p:spPr>
          <a:xfrm flipH="1">
            <a:off x="10815000" y="7320000"/>
            <a:ext cx="155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cxnSp>
        <p:nvCxnSpPr>
          <p:cNvPr id="34" name="031 line"/>
          <p:cNvCxnSpPr/>
          <p:nvPr/>
        </p:nvCxnSpPr>
        <p:spPr>
          <a:xfrm flipH="1">
            <a:off x="11195000" y="7320000"/>
            <a:ext cx="150000" cy="125000"/>
          </a:xfrm>
          <a:prstGeom prst="line">
            <a:avLst/>
          </a:prstGeom>
          <a:ln w="17780">
            <a:solidFill>
              <a:srgbClr val="9A958A"/>
            </a:solidFill>
          </a:ln>
        </p:spPr>
      </p:cxnSp>
      <p:sp>
        <p:nvSpPr>
          <p:cNvPr id="35" name="032 text: 북측 주차장 부지"/>
          <p:cNvSpPr txBox="1"/>
          <p:nvPr/>
        </p:nvSpPr>
        <p:spPr>
          <a:xfrm>
            <a:off x="220000" y="7490000"/>
            <a:ext cx="1425000" cy="22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387" b="0">
                <a:solidFill>
                  <a:srgbClr val="61666D"/>
                </a:solidFill>
              </a:rPr>
              <a:t>북측 주차장 부지</a:t>
            </a:r>
          </a:p>
        </p:txBody>
      </p:sp>
      <p:sp>
        <p:nvSpPr>
          <p:cNvPr id="36" name="033 text: 남측 도로(보도)"/>
          <p:cNvSpPr txBox="1"/>
          <p:nvPr/>
        </p:nvSpPr>
        <p:spPr>
          <a:xfrm>
            <a:off x="10105000" y="7490000"/>
            <a:ext cx="1305000" cy="22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387" b="0">
                <a:solidFill>
                  <a:srgbClr val="A86400"/>
                </a:solidFill>
              </a:rPr>
              <a:t>남측 도로(보도)</a:t>
            </a:r>
          </a:p>
        </p:txBody>
      </p:sp>
      <p:sp>
        <p:nvSpPr>
          <p:cNvPr id="37" name="034 rect"/>
          <p:cNvSpPr/>
          <p:nvPr/>
        </p:nvSpPr>
        <p:spPr>
          <a:xfrm>
            <a:off x="2050000" y="1885000"/>
            <a:ext cx="5470000" cy="4625000"/>
          </a:xfrm>
          <a:prstGeom prst="rect">
            <a:avLst/>
          </a:prstGeom>
          <a:solidFill>
            <a:srgbClr val="1F5F95">
              <a:alpha val="4705"/>
            </a:srgbClr>
          </a:solidFill>
          <a:ln>
            <a:noFill/>
          </a:ln>
          <a:effectLst/>
        </p:spPr>
      </p:sp>
      <p:sp>
        <p:nvSpPr>
          <p:cNvPr id="38" name="035 rect"/>
          <p:cNvSpPr/>
          <p:nvPr/>
        </p:nvSpPr>
        <p:spPr>
          <a:xfrm>
            <a:off x="2050000" y="6440000"/>
            <a:ext cx="5470000" cy="75000"/>
          </a:xfrm>
          <a:prstGeom prst="rect">
            <a:avLst/>
          </a:prstGeom>
          <a:solidFill>
            <a:srgbClr val="D8D4C8"/>
          </a:solidFill>
          <a:ln w="19685">
            <a:solidFill>
              <a:srgbClr val="111111"/>
            </a:solidFill>
          </a:ln>
          <a:effectLst/>
        </p:spPr>
      </p:sp>
      <p:sp>
        <p:nvSpPr>
          <p:cNvPr id="39" name="036 rect"/>
          <p:cNvSpPr/>
          <p:nvPr/>
        </p:nvSpPr>
        <p:spPr>
          <a:xfrm>
            <a:off x="2050000" y="5560000"/>
            <a:ext cx="5470000" cy="75000"/>
          </a:xfrm>
          <a:prstGeom prst="rect">
            <a:avLst/>
          </a:prstGeom>
          <a:solidFill>
            <a:srgbClr val="D8D4C8"/>
          </a:solidFill>
          <a:ln w="19685">
            <a:solidFill>
              <a:srgbClr val="111111"/>
            </a:solidFill>
          </a:ln>
          <a:effectLst/>
        </p:spPr>
      </p:sp>
      <p:sp>
        <p:nvSpPr>
          <p:cNvPr id="40" name="037 rect"/>
          <p:cNvSpPr/>
          <p:nvPr/>
        </p:nvSpPr>
        <p:spPr>
          <a:xfrm>
            <a:off x="2050000" y="4675000"/>
            <a:ext cx="5470000" cy="75000"/>
          </a:xfrm>
          <a:prstGeom prst="rect">
            <a:avLst/>
          </a:prstGeom>
          <a:solidFill>
            <a:srgbClr val="D8D4C8"/>
          </a:solidFill>
          <a:ln w="19685">
            <a:solidFill>
              <a:srgbClr val="111111"/>
            </a:solidFill>
          </a:ln>
          <a:effectLst/>
        </p:spPr>
      </p:sp>
      <p:sp>
        <p:nvSpPr>
          <p:cNvPr id="41" name="038 rect"/>
          <p:cNvSpPr/>
          <p:nvPr/>
        </p:nvSpPr>
        <p:spPr>
          <a:xfrm>
            <a:off x="2050000" y="3795000"/>
            <a:ext cx="5470000" cy="75000"/>
          </a:xfrm>
          <a:prstGeom prst="rect">
            <a:avLst/>
          </a:prstGeom>
          <a:solidFill>
            <a:srgbClr val="D8D4C8"/>
          </a:solidFill>
          <a:ln w="19685">
            <a:solidFill>
              <a:srgbClr val="111111"/>
            </a:solidFill>
          </a:ln>
          <a:effectLst/>
        </p:spPr>
      </p:sp>
      <p:sp>
        <p:nvSpPr>
          <p:cNvPr id="42" name="039 rect"/>
          <p:cNvSpPr/>
          <p:nvPr/>
        </p:nvSpPr>
        <p:spPr>
          <a:xfrm>
            <a:off x="2050000" y="1945000"/>
            <a:ext cx="5470000" cy="85000"/>
          </a:xfrm>
          <a:prstGeom prst="rect">
            <a:avLst/>
          </a:prstGeom>
          <a:solidFill>
            <a:srgbClr val="D8D4C8"/>
          </a:solidFill>
          <a:ln w="19685">
            <a:solidFill>
              <a:srgbClr val="111111"/>
            </a:solidFill>
          </a:ln>
          <a:effectLst/>
        </p:spPr>
      </p:sp>
      <p:cxnSp>
        <p:nvCxnSpPr>
          <p:cNvPr id="43" name="040 line"/>
          <p:cNvCxnSpPr/>
          <p:nvPr/>
        </p:nvCxnSpPr>
        <p:spPr>
          <a:xfrm flipV="1">
            <a:off x="2050000" y="1885000"/>
            <a:ext cx="0" cy="4625000"/>
          </a:xfrm>
          <a:prstGeom prst="line">
            <a:avLst/>
          </a:prstGeom>
          <a:ln w="34925">
            <a:solidFill>
              <a:srgbClr val="111111"/>
            </a:solidFill>
          </a:ln>
        </p:spPr>
      </p:cxnSp>
      <p:cxnSp>
        <p:nvCxnSpPr>
          <p:cNvPr id="44" name="041 line"/>
          <p:cNvCxnSpPr/>
          <p:nvPr/>
        </p:nvCxnSpPr>
        <p:spPr>
          <a:xfrm flipV="1">
            <a:off x="7525000" y="1885000"/>
            <a:ext cx="0" cy="4625000"/>
          </a:xfrm>
          <a:prstGeom prst="line">
            <a:avLst/>
          </a:prstGeom>
          <a:ln w="34925">
            <a:solidFill>
              <a:srgbClr val="111111"/>
            </a:solidFill>
          </a:ln>
        </p:spPr>
      </p:cxnSp>
      <p:cxnSp>
        <p:nvCxnSpPr>
          <p:cNvPr id="45" name="042 line"/>
          <p:cNvCxnSpPr/>
          <p:nvPr/>
        </p:nvCxnSpPr>
        <p:spPr>
          <a:xfrm>
            <a:off x="2050000" y="1885000"/>
            <a:ext cx="5475000" cy="0"/>
          </a:xfrm>
          <a:prstGeom prst="line">
            <a:avLst/>
          </a:prstGeom>
          <a:ln w="38735">
            <a:solidFill>
              <a:srgbClr val="111111"/>
            </a:solidFill>
          </a:ln>
        </p:spPr>
      </p:cxnSp>
      <p:sp>
        <p:nvSpPr>
          <p:cNvPr id="46" name="043 rect"/>
          <p:cNvSpPr/>
          <p:nvPr/>
        </p:nvSpPr>
        <p:spPr>
          <a:xfrm>
            <a:off x="1720000" y="2525000"/>
            <a:ext cx="2265000" cy="4795000"/>
          </a:xfrm>
          <a:prstGeom prst="rect">
            <a:avLst/>
          </a:prstGeom>
          <a:solidFill>
            <a:srgbClr val="EFECE4"/>
          </a:solidFill>
          <a:ln w="34925">
            <a:solidFill>
              <a:srgbClr val="1F5F95"/>
            </a:solidFill>
          </a:ln>
          <a:effectLst/>
        </p:spPr>
      </p:sp>
      <p:sp>
        <p:nvSpPr>
          <p:cNvPr id="47" name="044 rect"/>
          <p:cNvSpPr/>
          <p:nvPr/>
        </p:nvSpPr>
        <p:spPr>
          <a:xfrm>
            <a:off x="1875000" y="2525000"/>
            <a:ext cx="965000" cy="4795000"/>
          </a:xfrm>
          <a:prstGeom prst="rect">
            <a:avLst/>
          </a:prstGeom>
          <a:noFill/>
          <a:ln w="17780">
            <a:solidFill>
              <a:srgbClr val="61666D"/>
            </a:solidFill>
            <a:prstDash val="dash"/>
          </a:ln>
          <a:effectLst/>
        </p:spPr>
      </p:sp>
      <p:sp>
        <p:nvSpPr>
          <p:cNvPr id="48" name="045 text: EV 타워"/>
          <p:cNvSpPr txBox="1"/>
          <p:nvPr/>
        </p:nvSpPr>
        <p:spPr>
          <a:xfrm>
            <a:off x="2460000" y="3050000"/>
            <a:ext cx="705000" cy="22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387" b="1">
                <a:solidFill>
                  <a:srgbClr val="1F5F95"/>
                </a:solidFill>
              </a:rPr>
              <a:t>EV 타워</a:t>
            </a:r>
          </a:p>
        </p:txBody>
      </p:sp>
      <p:sp>
        <p:nvSpPr>
          <p:cNvPr id="49" name="046 text: (승강기탑)"/>
          <p:cNvSpPr txBox="1"/>
          <p:nvPr/>
        </p:nvSpPr>
        <p:spPr>
          <a:xfrm>
            <a:off x="2435000" y="3370000"/>
            <a:ext cx="760000" cy="18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156" b="0">
                <a:solidFill>
                  <a:srgbClr val="61666D"/>
                </a:solidFill>
              </a:rPr>
              <a:t>(승강기탑)</a:t>
            </a:r>
          </a:p>
        </p:txBody>
      </p:sp>
      <p:sp>
        <p:nvSpPr>
          <p:cNvPr id="50" name="047 rect"/>
          <p:cNvSpPr/>
          <p:nvPr/>
        </p:nvSpPr>
        <p:spPr>
          <a:xfrm>
            <a:off x="7780000" y="1840000"/>
            <a:ext cx="1630000" cy="5480000"/>
          </a:xfrm>
          <a:prstGeom prst="rect">
            <a:avLst/>
          </a:prstGeom>
          <a:solidFill>
            <a:srgbClr val="EFECE4"/>
          </a:solidFill>
          <a:ln w="34925">
            <a:solidFill>
              <a:srgbClr val="1F5F95"/>
            </a:solidFill>
          </a:ln>
          <a:effectLst/>
        </p:spPr>
      </p:sp>
      <p:sp>
        <p:nvSpPr>
          <p:cNvPr id="51" name="048 text: 계단탑"/>
          <p:cNvSpPr txBox="1"/>
          <p:nvPr/>
        </p:nvSpPr>
        <p:spPr>
          <a:xfrm>
            <a:off x="8290000" y="2855000"/>
            <a:ext cx="605000" cy="22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387" b="1">
                <a:solidFill>
                  <a:srgbClr val="1F5F95"/>
                </a:solidFill>
              </a:rPr>
              <a:t>계단탑</a:t>
            </a:r>
          </a:p>
        </p:txBody>
      </p:sp>
      <p:sp>
        <p:nvSpPr>
          <p:cNvPr id="52" name="049 text: (옥상 출입)"/>
          <p:cNvSpPr txBox="1"/>
          <p:nvPr/>
        </p:nvSpPr>
        <p:spPr>
          <a:xfrm>
            <a:off x="8190000" y="3175000"/>
            <a:ext cx="805000" cy="18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156" b="0">
                <a:solidFill>
                  <a:srgbClr val="61666D"/>
                </a:solidFill>
              </a:rPr>
              <a:t>(옥상 출입)</a:t>
            </a:r>
          </a:p>
        </p:txBody>
      </p:sp>
      <p:sp>
        <p:nvSpPr>
          <p:cNvPr id="53" name="050 rect"/>
          <p:cNvSpPr/>
          <p:nvPr/>
        </p:nvSpPr>
        <p:spPr>
          <a:xfrm>
            <a:off x="7525000" y="1885000"/>
            <a:ext cx="255000" cy="5435000"/>
          </a:xfrm>
          <a:prstGeom prst="rect">
            <a:avLst/>
          </a:prstGeom>
          <a:solidFill>
            <a:srgbClr val="0097B2">
              <a:alpha val="6666"/>
            </a:srgbClr>
          </a:solidFill>
          <a:ln w="17780">
            <a:solidFill>
              <a:srgbClr val="0097B2"/>
            </a:solidFill>
            <a:prstDash val="dash"/>
          </a:ln>
          <a:effectLst/>
        </p:spPr>
      </p:sp>
      <p:cxnSp>
        <p:nvCxnSpPr>
          <p:cNvPr id="54" name="051 line"/>
          <p:cNvCxnSpPr/>
          <p:nvPr/>
        </p:nvCxnSpPr>
        <p:spPr>
          <a:xfrm flipV="1">
            <a:off x="7575000" y="2010000"/>
            <a:ext cx="0" cy="5235000"/>
          </a:xfrm>
          <a:prstGeom prst="line">
            <a:avLst/>
          </a:prstGeom>
          <a:ln w="19685">
            <a:solidFill>
              <a:srgbClr val="0097B2"/>
            </a:solidFill>
          </a:ln>
        </p:spPr>
      </p:cxnSp>
      <p:cxnSp>
        <p:nvCxnSpPr>
          <p:cNvPr id="55" name="052 line"/>
          <p:cNvCxnSpPr/>
          <p:nvPr/>
        </p:nvCxnSpPr>
        <p:spPr>
          <a:xfrm flipV="1">
            <a:off x="7650000" y="2010000"/>
            <a:ext cx="0" cy="5235000"/>
          </a:xfrm>
          <a:prstGeom prst="line">
            <a:avLst/>
          </a:prstGeom>
          <a:ln w="19685">
            <a:solidFill>
              <a:srgbClr val="0097B2"/>
            </a:solidFill>
          </a:ln>
        </p:spPr>
      </p:cxnSp>
      <p:cxnSp>
        <p:nvCxnSpPr>
          <p:cNvPr id="56" name="053 line"/>
          <p:cNvCxnSpPr/>
          <p:nvPr/>
        </p:nvCxnSpPr>
        <p:spPr>
          <a:xfrm flipV="1">
            <a:off x="7725000" y="2010000"/>
            <a:ext cx="0" cy="5235000"/>
          </a:xfrm>
          <a:prstGeom prst="line">
            <a:avLst/>
          </a:prstGeom>
          <a:ln w="19685">
            <a:solidFill>
              <a:srgbClr val="0097B2"/>
            </a:solidFill>
          </a:ln>
        </p:spPr>
      </p:cxnSp>
      <p:sp>
        <p:nvSpPr>
          <p:cNvPr id="57" name="054 text: 설비 슬롯 0.5m"/>
          <p:cNvSpPr txBox="1"/>
          <p:nvPr/>
        </p:nvSpPr>
        <p:spPr>
          <a:xfrm>
            <a:off x="7085000" y="1550000"/>
            <a:ext cx="1135000" cy="19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233" b="1">
                <a:solidFill>
                  <a:srgbClr val="0097B2"/>
                </a:solidFill>
              </a:rPr>
              <a:t>설비 슬롯 0.5m</a:t>
            </a:r>
          </a:p>
        </p:txBody>
      </p:sp>
      <p:sp>
        <p:nvSpPr>
          <p:cNvPr id="58" name="055 rect"/>
          <p:cNvSpPr/>
          <p:nvPr/>
        </p:nvSpPr>
        <p:spPr>
          <a:xfrm>
            <a:off x="2050000" y="6510000"/>
            <a:ext cx="305000" cy="80500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</p:sp>
      <p:sp>
        <p:nvSpPr>
          <p:cNvPr id="59" name="056 rect"/>
          <p:cNvSpPr/>
          <p:nvPr/>
        </p:nvSpPr>
        <p:spPr>
          <a:xfrm>
            <a:off x="3935000" y="6510000"/>
            <a:ext cx="305000" cy="80500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</p:sp>
      <p:sp>
        <p:nvSpPr>
          <p:cNvPr id="60" name="057 rect"/>
          <p:cNvSpPr/>
          <p:nvPr/>
        </p:nvSpPr>
        <p:spPr>
          <a:xfrm>
            <a:off x="7295000" y="6510000"/>
            <a:ext cx="305000" cy="80500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</p:sp>
      <p:sp>
        <p:nvSpPr>
          <p:cNvPr id="61" name="058 rect"/>
          <p:cNvSpPr/>
          <p:nvPr/>
        </p:nvSpPr>
        <p:spPr>
          <a:xfrm>
            <a:off x="1795000" y="6940000"/>
            <a:ext cx="2140000" cy="305000"/>
          </a:xfrm>
          <a:prstGeom prst="roundRect">
            <a:avLst>
              <a:gd name="adj" fmla="val 44871"/>
            </a:avLst>
          </a:prstGeom>
          <a:solidFill>
            <a:srgbClr val="FFFFFF"/>
          </a:solidFill>
          <a:ln w="20955">
            <a:solidFill>
              <a:srgbClr val="61666D"/>
            </a:solidFill>
          </a:ln>
          <a:effectLst/>
        </p:spPr>
      </p:sp>
      <p:sp>
        <p:nvSpPr>
          <p:cNvPr id="62" name="059 circle"/>
          <p:cNvSpPr/>
          <p:nvPr/>
        </p:nvSpPr>
        <p:spPr>
          <a:xfrm>
            <a:off x="2165000" y="7160000"/>
            <a:ext cx="175000" cy="175000"/>
          </a:xfrm>
          <a:prstGeom prst="ellipse">
            <a:avLst/>
          </a:prstGeom>
          <a:solidFill>
            <a:srgbClr val="61666D"/>
          </a:solidFill>
          <a:ln>
            <a:noFill/>
          </a:ln>
          <a:effectLst/>
        </p:spPr>
      </p:sp>
      <p:sp>
        <p:nvSpPr>
          <p:cNvPr id="63" name="060 circle"/>
          <p:cNvSpPr/>
          <p:nvPr/>
        </p:nvSpPr>
        <p:spPr>
          <a:xfrm>
            <a:off x="3390000" y="7160000"/>
            <a:ext cx="175000" cy="175000"/>
          </a:xfrm>
          <a:prstGeom prst="ellipse">
            <a:avLst/>
          </a:prstGeom>
          <a:solidFill>
            <a:srgbClr val="61666D"/>
          </a:solidFill>
          <a:ln>
            <a:noFill/>
          </a:ln>
          <a:effectLst/>
        </p:spPr>
      </p:sp>
      <p:sp>
        <p:nvSpPr>
          <p:cNvPr id="64" name="061 rect"/>
          <p:cNvSpPr/>
          <p:nvPr/>
        </p:nvSpPr>
        <p:spPr>
          <a:xfrm>
            <a:off x="4700000" y="6940000"/>
            <a:ext cx="2140000" cy="305000"/>
          </a:xfrm>
          <a:prstGeom prst="roundRect">
            <a:avLst>
              <a:gd name="adj" fmla="val 44871"/>
            </a:avLst>
          </a:prstGeom>
          <a:solidFill>
            <a:srgbClr val="FFFFFF"/>
          </a:solidFill>
          <a:ln w="20955">
            <a:solidFill>
              <a:srgbClr val="61666D"/>
            </a:solidFill>
          </a:ln>
          <a:effectLst/>
        </p:spPr>
      </p:sp>
      <p:sp>
        <p:nvSpPr>
          <p:cNvPr id="65" name="062 circle"/>
          <p:cNvSpPr/>
          <p:nvPr/>
        </p:nvSpPr>
        <p:spPr>
          <a:xfrm>
            <a:off x="5070000" y="7160000"/>
            <a:ext cx="175000" cy="175000"/>
          </a:xfrm>
          <a:prstGeom prst="ellipse">
            <a:avLst/>
          </a:prstGeom>
          <a:solidFill>
            <a:srgbClr val="61666D"/>
          </a:solidFill>
          <a:ln>
            <a:noFill/>
          </a:ln>
          <a:effectLst/>
        </p:spPr>
      </p:sp>
      <p:sp>
        <p:nvSpPr>
          <p:cNvPr id="66" name="063 circle"/>
          <p:cNvSpPr/>
          <p:nvPr/>
        </p:nvSpPr>
        <p:spPr>
          <a:xfrm>
            <a:off x="6290000" y="7160000"/>
            <a:ext cx="175000" cy="175000"/>
          </a:xfrm>
          <a:prstGeom prst="ellipse">
            <a:avLst/>
          </a:prstGeom>
          <a:solidFill>
            <a:srgbClr val="61666D"/>
          </a:solidFill>
          <a:ln>
            <a:noFill/>
          </a:ln>
          <a:effectLst/>
        </p:spPr>
      </p:sp>
      <p:sp>
        <p:nvSpPr>
          <p:cNvPr id="67" name="064 text: 차로 6.0m — 유효 2.8m (보 650"/>
          <p:cNvSpPr txBox="1"/>
          <p:nvPr/>
        </p:nvSpPr>
        <p:spPr>
          <a:xfrm>
            <a:off x="4435000" y="7055000"/>
            <a:ext cx="2665000" cy="19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233" b="0">
                <a:solidFill>
                  <a:srgbClr val="61666D"/>
                </a:solidFill>
              </a:rPr>
              <a:t>차로 6.0m — 유효 2.8m (보 650 하부)</a:t>
            </a:r>
          </a:p>
        </p:txBody>
      </p:sp>
      <p:sp>
        <p:nvSpPr>
          <p:cNvPr id="68" name="065 text: 주차"/>
          <p:cNvSpPr txBox="1"/>
          <p:nvPr/>
        </p:nvSpPr>
        <p:spPr>
          <a:xfrm>
            <a:off x="2770000" y="6470000"/>
            <a:ext cx="390000" cy="19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233" b="0">
                <a:solidFill>
                  <a:srgbClr val="61666D"/>
                </a:solidFill>
              </a:rPr>
              <a:t>주차</a:t>
            </a:r>
          </a:p>
        </p:txBody>
      </p:sp>
      <p:sp>
        <p:nvSpPr>
          <p:cNvPr id="69" name="066 text: 2F — 다음세대 · 그물놀이터 (층고 3."/>
          <p:cNvSpPr txBox="1"/>
          <p:nvPr/>
        </p:nvSpPr>
        <p:spPr>
          <a:xfrm>
            <a:off x="3160000" y="5905000"/>
            <a:ext cx="3285000" cy="23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464" b="1">
                <a:solidFill>
                  <a:srgbClr val="111111"/>
                </a:solidFill>
              </a:rPr>
              <a:t>2F — 다음세대 · 그물놀이터 (층고 3.6)</a:t>
            </a:r>
          </a:p>
        </p:txBody>
      </p:sp>
      <p:sp>
        <p:nvSpPr>
          <p:cNvPr id="70" name="067 text: 3F — 소예배실 · 목양실 (3.6)"/>
          <p:cNvSpPr txBox="1"/>
          <p:nvPr/>
        </p:nvSpPr>
        <p:spPr>
          <a:xfrm>
            <a:off x="3560000" y="5025000"/>
            <a:ext cx="2480000" cy="23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464" b="1">
                <a:solidFill>
                  <a:srgbClr val="111111"/>
                </a:solidFill>
              </a:rPr>
              <a:t>3F — 소예배실 · 목양실 (3.6)</a:t>
            </a:r>
          </a:p>
        </p:txBody>
      </p:sp>
      <p:sp>
        <p:nvSpPr>
          <p:cNvPr id="71" name="068 text: 4F — 식당 · 카페 (3.6)"/>
          <p:cNvSpPr txBox="1"/>
          <p:nvPr/>
        </p:nvSpPr>
        <p:spPr>
          <a:xfrm>
            <a:off x="3840000" y="4145000"/>
            <a:ext cx="1920000" cy="23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464" b="1">
                <a:solidFill>
                  <a:srgbClr val="111111"/>
                </a:solidFill>
              </a:rPr>
              <a:t>4F — 식당 · 카페 (3.6)</a:t>
            </a:r>
          </a:p>
        </p:txBody>
      </p:sp>
      <p:sp>
        <p:nvSpPr>
          <p:cNvPr id="72" name="069 text: 5F — 대예배실 (층고 7.2 · 트러스 "/>
          <p:cNvSpPr txBox="1"/>
          <p:nvPr/>
        </p:nvSpPr>
        <p:spPr>
          <a:xfrm>
            <a:off x="3130000" y="3260000"/>
            <a:ext cx="3345000" cy="23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464" b="1">
                <a:solidFill>
                  <a:srgbClr val="111111"/>
                </a:solidFill>
              </a:rPr>
              <a:t>5F — 대예배실 (층고 7.2 · 트러스 무주)</a:t>
            </a:r>
          </a:p>
        </p:txBody>
      </p:sp>
      <p:sp>
        <p:nvSpPr>
          <p:cNvPr id="73" name="070 text: RF — 설비(가림) · 법정 조경 · 총고"/>
          <p:cNvSpPr txBox="1"/>
          <p:nvPr/>
        </p:nvSpPr>
        <p:spPr>
          <a:xfrm>
            <a:off x="3200000" y="1615000"/>
            <a:ext cx="3195000" cy="21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310" b="1">
                <a:solidFill>
                  <a:srgbClr val="61666D"/>
                </a:solidFill>
              </a:rPr>
              <a:t>RF — 설비(가림) · 법정 조경 · 총고 약 22m</a:t>
            </a:r>
          </a:p>
        </p:txBody>
      </p:sp>
      <p:sp>
        <p:nvSpPr>
          <p:cNvPr id="74" name="071 polyline"/>
          <p:cNvSpPr/>
          <p:nvPr/>
        </p:nvSpPr>
        <p:spPr>
          <a:xfrm>
            <a:off x="2050000" y="2130000"/>
            <a:ext cx="5475000" cy="440000"/>
          </a:xfrm>
          <a:custGeom>
            <a:avLst/>
            <a:gdLst/>
            <a:ahLst/>
            <a:cxnLst/>
            <a:rect l="l" t="t" r="r" b="b"/>
            <a:pathLst>
              <a:path w="5475000" h="440000">
                <a:moveTo>
                  <a:pt x="0" y="0"/>
                </a:moveTo>
                <a:lnTo>
                  <a:pt x="545000" y="440000"/>
                </a:lnTo>
                <a:lnTo>
                  <a:pt x="1095000" y="0"/>
                </a:lnTo>
                <a:lnTo>
                  <a:pt x="1640000" y="440000"/>
                </a:lnTo>
                <a:lnTo>
                  <a:pt x="2190000" y="0"/>
                </a:lnTo>
                <a:lnTo>
                  <a:pt x="2740000" y="440000"/>
                </a:lnTo>
                <a:lnTo>
                  <a:pt x="3285000" y="0"/>
                </a:lnTo>
                <a:lnTo>
                  <a:pt x="3830000" y="440000"/>
                </a:lnTo>
                <a:lnTo>
                  <a:pt x="4380000" y="0"/>
                </a:lnTo>
                <a:lnTo>
                  <a:pt x="4925000" y="440000"/>
                </a:lnTo>
                <a:lnTo>
                  <a:pt x="5475000" y="0"/>
                </a:lnTo>
              </a:path>
            </a:pathLst>
          </a:custGeom>
          <a:noFill/>
          <a:ln w="19685">
            <a:solidFill>
              <a:srgbClr val="111111"/>
            </a:solidFill>
          </a:ln>
          <a:effectLst/>
        </p:spPr>
      </p:sp>
      <p:cxnSp>
        <p:nvCxnSpPr>
          <p:cNvPr id="75" name="072 line"/>
          <p:cNvCxnSpPr/>
          <p:nvPr/>
        </p:nvCxnSpPr>
        <p:spPr>
          <a:xfrm>
            <a:off x="2050000" y="2570000"/>
            <a:ext cx="5475000" cy="0"/>
          </a:xfrm>
          <a:prstGeom prst="line">
            <a:avLst/>
          </a:prstGeom>
          <a:ln w="19685">
            <a:solidFill>
              <a:srgbClr val="111111"/>
            </a:solidFill>
          </a:ln>
        </p:spPr>
      </p:cxnSp>
      <p:cxnSp>
        <p:nvCxnSpPr>
          <p:cNvPr id="76" name="073 line"/>
          <p:cNvCxnSpPr/>
          <p:nvPr/>
        </p:nvCxnSpPr>
        <p:spPr>
          <a:xfrm>
            <a:off x="9635000" y="7320000"/>
            <a:ext cx="255000" cy="0"/>
          </a:xfrm>
          <a:prstGeom prst="line">
            <a:avLst/>
          </a:prstGeom>
          <a:ln w="17780">
            <a:solidFill>
              <a:srgbClr val="111111"/>
            </a:solidFill>
          </a:ln>
        </p:spPr>
      </p:cxnSp>
      <p:cxnSp>
        <p:nvCxnSpPr>
          <p:cNvPr id="77" name="074 line"/>
          <p:cNvCxnSpPr/>
          <p:nvPr/>
        </p:nvCxnSpPr>
        <p:spPr>
          <a:xfrm>
            <a:off x="9635000" y="6440000"/>
            <a:ext cx="255000" cy="0"/>
          </a:xfrm>
          <a:prstGeom prst="line">
            <a:avLst/>
          </a:prstGeom>
          <a:ln w="17780">
            <a:solidFill>
              <a:srgbClr val="111111"/>
            </a:solidFill>
          </a:ln>
        </p:spPr>
      </p:cxnSp>
      <p:cxnSp>
        <p:nvCxnSpPr>
          <p:cNvPr id="78" name="075 line"/>
          <p:cNvCxnSpPr/>
          <p:nvPr/>
        </p:nvCxnSpPr>
        <p:spPr>
          <a:xfrm>
            <a:off x="9635000" y="5560000"/>
            <a:ext cx="255000" cy="0"/>
          </a:xfrm>
          <a:prstGeom prst="line">
            <a:avLst/>
          </a:prstGeom>
          <a:ln w="17780">
            <a:solidFill>
              <a:srgbClr val="111111"/>
            </a:solidFill>
          </a:ln>
        </p:spPr>
      </p:cxnSp>
      <p:cxnSp>
        <p:nvCxnSpPr>
          <p:cNvPr id="79" name="076 line"/>
          <p:cNvCxnSpPr/>
          <p:nvPr/>
        </p:nvCxnSpPr>
        <p:spPr>
          <a:xfrm>
            <a:off x="9635000" y="4675000"/>
            <a:ext cx="255000" cy="0"/>
          </a:xfrm>
          <a:prstGeom prst="line">
            <a:avLst/>
          </a:prstGeom>
          <a:ln w="17780">
            <a:solidFill>
              <a:srgbClr val="111111"/>
            </a:solidFill>
          </a:ln>
        </p:spPr>
      </p:cxnSp>
      <p:cxnSp>
        <p:nvCxnSpPr>
          <p:cNvPr id="80" name="077 line"/>
          <p:cNvCxnSpPr/>
          <p:nvPr/>
        </p:nvCxnSpPr>
        <p:spPr>
          <a:xfrm>
            <a:off x="9635000" y="3795000"/>
            <a:ext cx="255000" cy="0"/>
          </a:xfrm>
          <a:prstGeom prst="line">
            <a:avLst/>
          </a:prstGeom>
          <a:ln w="17780">
            <a:solidFill>
              <a:srgbClr val="111111"/>
            </a:solidFill>
          </a:ln>
        </p:spPr>
      </p:cxnSp>
      <p:cxnSp>
        <p:nvCxnSpPr>
          <p:cNvPr id="81" name="078 line"/>
          <p:cNvCxnSpPr/>
          <p:nvPr/>
        </p:nvCxnSpPr>
        <p:spPr>
          <a:xfrm flipV="1">
            <a:off x="9765000" y="3795000"/>
            <a:ext cx="0" cy="3525000"/>
          </a:xfrm>
          <a:prstGeom prst="line">
            <a:avLst/>
          </a:prstGeom>
          <a:ln w="17780">
            <a:solidFill>
              <a:srgbClr val="111111"/>
            </a:solidFill>
          </a:ln>
        </p:spPr>
      </p:cxnSp>
      <p:sp>
        <p:nvSpPr>
          <p:cNvPr id="82" name="079 text: 3.6"/>
          <p:cNvSpPr txBox="1"/>
          <p:nvPr/>
        </p:nvSpPr>
        <p:spPr>
          <a:xfrm>
            <a:off x="10085000" y="6815000"/>
            <a:ext cx="325000" cy="19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233" b="0">
                <a:solidFill>
                  <a:srgbClr val="61666D"/>
                </a:solidFill>
              </a:rPr>
              <a:t>3.6</a:t>
            </a:r>
          </a:p>
        </p:txBody>
      </p:sp>
      <p:sp>
        <p:nvSpPr>
          <p:cNvPr id="83" name="080 text: 3.6"/>
          <p:cNvSpPr txBox="1"/>
          <p:nvPr/>
        </p:nvSpPr>
        <p:spPr>
          <a:xfrm>
            <a:off x="10085000" y="5930000"/>
            <a:ext cx="325000" cy="19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233" b="0">
                <a:solidFill>
                  <a:srgbClr val="61666D"/>
                </a:solidFill>
              </a:rPr>
              <a:t>3.6</a:t>
            </a:r>
          </a:p>
        </p:txBody>
      </p:sp>
      <p:sp>
        <p:nvSpPr>
          <p:cNvPr id="84" name="081 text: 3.6"/>
          <p:cNvSpPr txBox="1"/>
          <p:nvPr/>
        </p:nvSpPr>
        <p:spPr>
          <a:xfrm>
            <a:off x="10085000" y="5050000"/>
            <a:ext cx="325000" cy="19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233" b="0">
                <a:solidFill>
                  <a:srgbClr val="61666D"/>
                </a:solidFill>
              </a:rPr>
              <a:t>3.6</a:t>
            </a:r>
          </a:p>
        </p:txBody>
      </p:sp>
      <p:sp>
        <p:nvSpPr>
          <p:cNvPr id="85" name="082 text: 3.6"/>
          <p:cNvSpPr txBox="1"/>
          <p:nvPr/>
        </p:nvSpPr>
        <p:spPr>
          <a:xfrm>
            <a:off x="10085000" y="4170000"/>
            <a:ext cx="325000" cy="19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233" b="0">
                <a:solidFill>
                  <a:srgbClr val="61666D"/>
                </a:solidFill>
              </a:rPr>
              <a:t>3.6</a:t>
            </a:r>
          </a:p>
        </p:txBody>
      </p:sp>
      <p:cxnSp>
        <p:nvCxnSpPr>
          <p:cNvPr id="86" name="083 line"/>
          <p:cNvCxnSpPr/>
          <p:nvPr/>
        </p:nvCxnSpPr>
        <p:spPr>
          <a:xfrm>
            <a:off x="9635000" y="2035000"/>
            <a:ext cx="255000" cy="0"/>
          </a:xfrm>
          <a:prstGeom prst="line">
            <a:avLst/>
          </a:prstGeom>
          <a:ln w="17780">
            <a:solidFill>
              <a:srgbClr val="111111"/>
            </a:solidFill>
          </a:ln>
        </p:spPr>
      </p:cxnSp>
      <p:cxnSp>
        <p:nvCxnSpPr>
          <p:cNvPr id="87" name="084 line"/>
          <p:cNvCxnSpPr/>
          <p:nvPr/>
        </p:nvCxnSpPr>
        <p:spPr>
          <a:xfrm flipV="1">
            <a:off x="9765000" y="2035000"/>
            <a:ext cx="0" cy="1760000"/>
          </a:xfrm>
          <a:prstGeom prst="line">
            <a:avLst/>
          </a:prstGeom>
          <a:ln w="17780">
            <a:solidFill>
              <a:srgbClr val="111111"/>
            </a:solidFill>
          </a:ln>
        </p:spPr>
      </p:cxnSp>
      <p:sp>
        <p:nvSpPr>
          <p:cNvPr id="88" name="085 text: 7.2"/>
          <p:cNvSpPr txBox="1"/>
          <p:nvPr/>
        </p:nvSpPr>
        <p:spPr>
          <a:xfrm>
            <a:off x="10085000" y="2850000"/>
            <a:ext cx="325000" cy="19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233" b="0">
                <a:solidFill>
                  <a:srgbClr val="61666D"/>
                </a:solidFill>
              </a:rPr>
              <a:t>7.2</a:t>
            </a:r>
          </a:p>
        </p:txBody>
      </p:sp>
      <p:sp>
        <p:nvSpPr>
          <p:cNvPr id="89" name="086 text: 1F 바닥 EL ≈ 22.3 · 층고 3.6"/>
          <p:cNvSpPr txBox="1"/>
          <p:nvPr/>
        </p:nvSpPr>
        <p:spPr>
          <a:xfrm>
            <a:off x="1595000" y="7740000"/>
            <a:ext cx="5740000" cy="19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233" b="0">
                <a:solidFill>
                  <a:srgbClr val="9A958A"/>
                </a:solidFill>
              </a:rPr>
              <a:t>1F 바닥 EL ≈ 22.3 · 층고 3.6 = 유로폼 1200×3 무보정 스택 · 계단 21단×171mm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320040" y="8567928"/>
            <a:ext cx="115214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F6C66"/>
                </a:solidFill>
              </a:rPr>
              <a:t>주의: 원본 단면은 세로가 축약된 도면(가로 1m=26px, 세로 1m=12.5px) — 세로 비례가 실제의 약 1/2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82296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</a:rPr>
              <a:t>기준층 평면 — 2~4F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5214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>
                <a:solidFill>
                  <a:srgbClr val="6F6C66"/>
                </a:solidFill>
              </a:rPr>
              <a:t>동측 복도 2.3m · 화장실(서측 전실 띠) · 대공간 ≈135㎡(41평) · 내부 기둥 3본(v5.2 열) · 4F 주방 존(점선)</a:t>
            </a:r>
          </a:p>
        </p:txBody>
      </p:sp>
      <p:sp>
        <p:nvSpPr>
          <p:cNvPr id="4" name="001 text: 기준층 평면 (2~4F) — 전실 띠에 화장"/>
          <p:cNvSpPr txBox="1"/>
          <p:nvPr/>
        </p:nvSpPr>
        <p:spPr>
          <a:xfrm>
            <a:off x="2565000" y="1285000"/>
            <a:ext cx="2770000" cy="17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085" b="1">
                <a:solidFill>
                  <a:srgbClr val="111111"/>
                </a:solidFill>
              </a:rPr>
              <a:t>기준층 평면 (2~4F) — 전실 띠에 화장실 통합</a:t>
            </a:r>
          </a:p>
        </p:txBody>
      </p:sp>
      <p:sp>
        <p:nvSpPr>
          <p:cNvPr id="5" name="002 rect"/>
          <p:cNvSpPr/>
          <p:nvPr/>
        </p:nvSpPr>
        <p:spPr>
          <a:xfrm>
            <a:off x="3375000" y="2550000"/>
            <a:ext cx="6360000" cy="3950000"/>
          </a:xfrm>
          <a:prstGeom prst="rect">
            <a:avLst/>
          </a:prstGeom>
          <a:noFill/>
          <a:ln w="49530">
            <a:solidFill>
              <a:srgbClr val="111111"/>
            </a:solidFill>
          </a:ln>
          <a:effectLst/>
        </p:spPr>
      </p:sp>
      <p:sp>
        <p:nvSpPr>
          <p:cNvPr id="6" name="003 rect"/>
          <p:cNvSpPr/>
          <p:nvPr/>
        </p:nvSpPr>
        <p:spPr>
          <a:xfrm>
            <a:off x="8850000" y="2310000"/>
            <a:ext cx="880000" cy="1635000"/>
          </a:xfrm>
          <a:prstGeom prst="rect">
            <a:avLst/>
          </a:prstGeom>
          <a:noFill/>
          <a:ln w="33020">
            <a:solidFill>
              <a:srgbClr val="111111"/>
            </a:solidFill>
          </a:ln>
          <a:effectLst/>
        </p:spPr>
      </p:sp>
      <p:sp>
        <p:nvSpPr>
          <p:cNvPr id="7" name="004 rect"/>
          <p:cNvSpPr/>
          <p:nvPr/>
        </p:nvSpPr>
        <p:spPr>
          <a:xfrm>
            <a:off x="8910000" y="2365000"/>
            <a:ext cx="770000" cy="770000"/>
          </a:xfrm>
          <a:prstGeom prst="rect">
            <a:avLst/>
          </a:prstGeom>
          <a:solidFill>
            <a:srgbClr val="FFFFFF"/>
          </a:solidFill>
          <a:ln w="33020">
            <a:solidFill>
              <a:srgbClr val="111111"/>
            </a:solidFill>
          </a:ln>
          <a:effectLst/>
        </p:spPr>
      </p:sp>
      <p:cxnSp>
        <p:nvCxnSpPr>
          <p:cNvPr id="8" name="005 line"/>
          <p:cNvCxnSpPr/>
          <p:nvPr/>
        </p:nvCxnSpPr>
        <p:spPr>
          <a:xfrm>
            <a:off x="8910000" y="2365000"/>
            <a:ext cx="770000" cy="775000"/>
          </a:xfrm>
          <a:prstGeom prst="line">
            <a:avLst/>
          </a:prstGeom>
          <a:ln w="8255">
            <a:solidFill>
              <a:srgbClr val="111111"/>
            </a:solidFill>
          </a:ln>
        </p:spPr>
      </p:cxnSp>
      <p:cxnSp>
        <p:nvCxnSpPr>
          <p:cNvPr id="9" name="006 line"/>
          <p:cNvCxnSpPr/>
          <p:nvPr/>
        </p:nvCxnSpPr>
        <p:spPr>
          <a:xfrm flipV="1">
            <a:off x="8910000" y="2365000"/>
            <a:ext cx="770000" cy="775000"/>
          </a:xfrm>
          <a:prstGeom prst="line">
            <a:avLst/>
          </a:prstGeom>
          <a:ln w="8255">
            <a:solidFill>
              <a:srgbClr val="111111"/>
            </a:solidFill>
          </a:ln>
        </p:spPr>
      </p:cxnSp>
      <p:sp>
        <p:nvSpPr>
          <p:cNvPr id="10" name="007 text: EV"/>
          <p:cNvSpPr txBox="1"/>
          <p:nvPr/>
        </p:nvSpPr>
        <p:spPr>
          <a:xfrm>
            <a:off x="9205000" y="2745000"/>
            <a:ext cx="175000" cy="14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868" b="1">
                <a:solidFill>
                  <a:srgbClr val="111111"/>
                </a:solidFill>
              </a:rPr>
              <a:t>EV</a:t>
            </a:r>
          </a:p>
        </p:txBody>
      </p:sp>
      <p:sp>
        <p:nvSpPr>
          <p:cNvPr id="11" name="008 text: EV홀(1F)·착상"/>
          <p:cNvSpPr txBox="1"/>
          <p:nvPr/>
        </p:nvSpPr>
        <p:spPr>
          <a:xfrm>
            <a:off x="9040000" y="3640000"/>
            <a:ext cx="510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78" b="0">
                <a:solidFill>
                  <a:srgbClr val="61666D"/>
                </a:solidFill>
              </a:rPr>
              <a:t>EV홀(1F)·착상</a:t>
            </a:r>
          </a:p>
        </p:txBody>
      </p:sp>
      <p:cxnSp>
        <p:nvCxnSpPr>
          <p:cNvPr id="12" name="009 line"/>
          <p:cNvCxnSpPr/>
          <p:nvPr/>
        </p:nvCxnSpPr>
        <p:spPr>
          <a:xfrm>
            <a:off x="9035000" y="3945000"/>
            <a:ext cx="350000" cy="0"/>
          </a:xfrm>
          <a:prstGeom prst="line">
            <a:avLst/>
          </a:prstGeom>
          <a:ln w="49530">
            <a:solidFill>
              <a:srgbClr val="FFFFFF"/>
            </a:solidFill>
          </a:ln>
        </p:spPr>
      </p:cxnSp>
      <p:cxnSp>
        <p:nvCxnSpPr>
          <p:cNvPr id="13" name="010 line"/>
          <p:cNvCxnSpPr/>
          <p:nvPr/>
        </p:nvCxnSpPr>
        <p:spPr>
          <a:xfrm>
            <a:off x="9035000" y="3945000"/>
            <a:ext cx="350000" cy="0"/>
          </a:xfrm>
          <a:prstGeom prst="line">
            <a:avLst/>
          </a:prstGeom>
          <a:ln w="11430">
            <a:solidFill>
              <a:srgbClr val="9A958A"/>
            </a:solidFill>
            <a:prstDash val="dash"/>
          </a:ln>
        </p:spPr>
      </p:cxnSp>
      <p:sp>
        <p:nvSpPr>
          <p:cNvPr id="14" name="011 rect"/>
          <p:cNvSpPr/>
          <p:nvPr/>
        </p:nvSpPr>
        <p:spPr>
          <a:xfrm>
            <a:off x="7675000" y="6685000"/>
            <a:ext cx="2060000" cy="1175000"/>
          </a:xfrm>
          <a:prstGeom prst="rect">
            <a:avLst/>
          </a:prstGeom>
          <a:noFill/>
          <a:ln w="33020">
            <a:solidFill>
              <a:srgbClr val="111111"/>
            </a:solidFill>
          </a:ln>
          <a:effectLst/>
        </p:spPr>
      </p:sp>
      <p:sp>
        <p:nvSpPr>
          <p:cNvPr id="15" name="012 rect"/>
          <p:cNvSpPr/>
          <p:nvPr/>
        </p:nvSpPr>
        <p:spPr>
          <a:xfrm>
            <a:off x="7750000" y="6760000"/>
            <a:ext cx="1910000" cy="1030000"/>
          </a:xfrm>
          <a:prstGeom prst="rect">
            <a:avLst/>
          </a:prstGeom>
          <a:solidFill>
            <a:srgbClr val="FFFFFF"/>
          </a:solidFill>
          <a:ln w="33020">
            <a:solidFill>
              <a:srgbClr val="111111"/>
            </a:solidFill>
          </a:ln>
          <a:effectLst/>
        </p:spPr>
      </p:sp>
      <p:cxnSp>
        <p:nvCxnSpPr>
          <p:cNvPr id="16" name="013 line"/>
          <p:cNvCxnSpPr/>
          <p:nvPr/>
        </p:nvCxnSpPr>
        <p:spPr>
          <a:xfrm>
            <a:off x="7750000" y="7275000"/>
            <a:ext cx="1435000" cy="0"/>
          </a:xfrm>
          <a:prstGeom prst="line">
            <a:avLst/>
          </a:prstGeom>
          <a:ln w="10160">
            <a:solidFill>
              <a:srgbClr val="111111"/>
            </a:solidFill>
          </a:ln>
        </p:spPr>
      </p:cxnSp>
      <p:cxnSp>
        <p:nvCxnSpPr>
          <p:cNvPr id="17" name="014 line"/>
          <p:cNvCxnSpPr/>
          <p:nvPr/>
        </p:nvCxnSpPr>
        <p:spPr>
          <a:xfrm>
            <a:off x="9185000" y="6760000"/>
            <a:ext cx="0" cy="1025000"/>
          </a:xfrm>
          <a:prstGeom prst="line">
            <a:avLst/>
          </a:prstGeom>
          <a:ln w="10160">
            <a:solidFill>
              <a:srgbClr val="111111"/>
            </a:solidFill>
          </a:ln>
        </p:spPr>
      </p:cxnSp>
      <p:cxnSp>
        <p:nvCxnSpPr>
          <p:cNvPr id="18" name="015 line"/>
          <p:cNvCxnSpPr/>
          <p:nvPr/>
        </p:nvCxnSpPr>
        <p:spPr>
          <a:xfrm>
            <a:off x="786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19" name="016 line"/>
          <p:cNvCxnSpPr/>
          <p:nvPr/>
        </p:nvCxnSpPr>
        <p:spPr>
          <a:xfrm>
            <a:off x="797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0" name="017 line"/>
          <p:cNvCxnSpPr/>
          <p:nvPr/>
        </p:nvCxnSpPr>
        <p:spPr>
          <a:xfrm>
            <a:off x="808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1" name="018 line"/>
          <p:cNvCxnSpPr/>
          <p:nvPr/>
        </p:nvCxnSpPr>
        <p:spPr>
          <a:xfrm>
            <a:off x="819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2" name="019 line"/>
          <p:cNvCxnSpPr/>
          <p:nvPr/>
        </p:nvCxnSpPr>
        <p:spPr>
          <a:xfrm>
            <a:off x="830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3" name="020 line"/>
          <p:cNvCxnSpPr/>
          <p:nvPr/>
        </p:nvCxnSpPr>
        <p:spPr>
          <a:xfrm>
            <a:off x="841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4" name="021 line"/>
          <p:cNvCxnSpPr/>
          <p:nvPr/>
        </p:nvCxnSpPr>
        <p:spPr>
          <a:xfrm>
            <a:off x="852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5" name="022 line"/>
          <p:cNvCxnSpPr/>
          <p:nvPr/>
        </p:nvCxnSpPr>
        <p:spPr>
          <a:xfrm>
            <a:off x="863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6" name="023 line"/>
          <p:cNvCxnSpPr/>
          <p:nvPr/>
        </p:nvCxnSpPr>
        <p:spPr>
          <a:xfrm>
            <a:off x="874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7" name="024 line"/>
          <p:cNvCxnSpPr/>
          <p:nvPr/>
        </p:nvCxnSpPr>
        <p:spPr>
          <a:xfrm>
            <a:off x="885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8" name="025 line"/>
          <p:cNvCxnSpPr/>
          <p:nvPr/>
        </p:nvCxnSpPr>
        <p:spPr>
          <a:xfrm>
            <a:off x="8965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9" name="026 line"/>
          <p:cNvCxnSpPr/>
          <p:nvPr/>
        </p:nvCxnSpPr>
        <p:spPr>
          <a:xfrm>
            <a:off x="9075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sp>
        <p:nvSpPr>
          <p:cNvPr id="30" name="027 text: 계단실 1.2m×2"/>
          <p:cNvSpPr txBox="1"/>
          <p:nvPr/>
        </p:nvSpPr>
        <p:spPr>
          <a:xfrm>
            <a:off x="8415000" y="7070000"/>
            <a:ext cx="585000" cy="10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51" b="1">
                <a:solidFill>
                  <a:srgbClr val="111111"/>
                </a:solidFill>
              </a:rPr>
              <a:t>계단실 1.2m×2</a:t>
            </a:r>
          </a:p>
        </p:txBody>
      </p:sp>
      <p:sp>
        <p:nvSpPr>
          <p:cNvPr id="31" name="028 rect"/>
          <p:cNvSpPr/>
          <p:nvPr/>
        </p:nvSpPr>
        <p:spPr>
          <a:xfrm>
            <a:off x="7675000" y="6500000"/>
            <a:ext cx="405000" cy="185000"/>
          </a:xfrm>
          <a:prstGeom prst="rect">
            <a:avLst/>
          </a:prstGeom>
          <a:solidFill>
            <a:srgbClr val="FFFFFF"/>
          </a:solidFill>
          <a:ln w="13335">
            <a:solidFill>
              <a:srgbClr val="C02B2B"/>
            </a:solidFill>
          </a:ln>
          <a:effectLst/>
        </p:spPr>
      </p:sp>
      <p:sp>
        <p:nvSpPr>
          <p:cNvPr id="32" name="029 text: 소방"/>
          <p:cNvSpPr txBox="1"/>
          <p:nvPr/>
        </p:nvSpPr>
        <p:spPr>
          <a:xfrm>
            <a:off x="7785000" y="6575000"/>
            <a:ext cx="185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78" b="1">
                <a:solidFill>
                  <a:srgbClr val="C02B2B"/>
                </a:solidFill>
              </a:rPr>
              <a:t>소방</a:t>
            </a:r>
          </a:p>
        </p:txBody>
      </p:sp>
      <p:sp>
        <p:nvSpPr>
          <p:cNvPr id="33" name="030 rect"/>
          <p:cNvSpPr/>
          <p:nvPr/>
        </p:nvSpPr>
        <p:spPr>
          <a:xfrm>
            <a:off x="8080000" y="6500000"/>
            <a:ext cx="440000" cy="185000"/>
          </a:xfrm>
          <a:prstGeom prst="rect">
            <a:avLst/>
          </a:prstGeom>
          <a:solidFill>
            <a:srgbClr val="FFFFFF"/>
          </a:solidFill>
          <a:ln w="13335">
            <a:solidFill>
              <a:srgbClr val="0097B2"/>
            </a:solidFill>
          </a:ln>
          <a:effectLst/>
        </p:spPr>
      </p:sp>
      <p:sp>
        <p:nvSpPr>
          <p:cNvPr id="34" name="031 text: PS"/>
          <p:cNvSpPr txBox="1"/>
          <p:nvPr/>
        </p:nvSpPr>
        <p:spPr>
          <a:xfrm>
            <a:off x="8235000" y="6575000"/>
            <a:ext cx="130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78" b="1">
                <a:solidFill>
                  <a:srgbClr val="0097B2"/>
                </a:solidFill>
              </a:rPr>
              <a:t>PS</a:t>
            </a:r>
          </a:p>
        </p:txBody>
      </p:sp>
      <p:sp>
        <p:nvSpPr>
          <p:cNvPr id="35" name="032 rect"/>
          <p:cNvSpPr/>
          <p:nvPr/>
        </p:nvSpPr>
        <p:spPr>
          <a:xfrm>
            <a:off x="8520000" y="6500000"/>
            <a:ext cx="405000" cy="185000"/>
          </a:xfrm>
          <a:prstGeom prst="rect">
            <a:avLst/>
          </a:prstGeom>
          <a:solidFill>
            <a:srgbClr val="FFFFFF"/>
          </a:solidFill>
          <a:ln w="13335">
            <a:solidFill>
              <a:srgbClr val="0097B2"/>
            </a:solidFill>
          </a:ln>
          <a:effectLst/>
        </p:spPr>
      </p:sp>
      <p:sp>
        <p:nvSpPr>
          <p:cNvPr id="36" name="033 text: DS"/>
          <p:cNvSpPr txBox="1"/>
          <p:nvPr/>
        </p:nvSpPr>
        <p:spPr>
          <a:xfrm>
            <a:off x="8660000" y="6575000"/>
            <a:ext cx="130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78" b="1">
                <a:solidFill>
                  <a:srgbClr val="0097B2"/>
                </a:solidFill>
              </a:rPr>
              <a:t>DS</a:t>
            </a:r>
          </a:p>
        </p:txBody>
      </p:sp>
      <p:sp>
        <p:nvSpPr>
          <p:cNvPr id="37" name="034 rect"/>
          <p:cNvSpPr/>
          <p:nvPr/>
        </p:nvSpPr>
        <p:spPr>
          <a:xfrm>
            <a:off x="8925000" y="6500000"/>
            <a:ext cx="330000" cy="185000"/>
          </a:xfrm>
          <a:prstGeom prst="rect">
            <a:avLst/>
          </a:prstGeom>
          <a:solidFill>
            <a:srgbClr val="FFFFFF"/>
          </a:solidFill>
          <a:ln w="13335">
            <a:solidFill>
              <a:srgbClr val="0097B2"/>
            </a:solidFill>
          </a:ln>
          <a:effectLst/>
        </p:spPr>
      </p:sp>
      <p:sp>
        <p:nvSpPr>
          <p:cNvPr id="38" name="035 text: EPS"/>
          <p:cNvSpPr txBox="1"/>
          <p:nvPr/>
        </p:nvSpPr>
        <p:spPr>
          <a:xfrm>
            <a:off x="9005000" y="6575000"/>
            <a:ext cx="175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78" b="1">
                <a:solidFill>
                  <a:srgbClr val="0097B2"/>
                </a:solidFill>
              </a:rPr>
              <a:t>EPS</a:t>
            </a:r>
          </a:p>
        </p:txBody>
      </p:sp>
      <p:sp>
        <p:nvSpPr>
          <p:cNvPr id="39" name="036 rect"/>
          <p:cNvSpPr/>
          <p:nvPr/>
        </p:nvSpPr>
        <p:spPr>
          <a:xfrm>
            <a:off x="9255000" y="6500000"/>
            <a:ext cx="480000" cy="185000"/>
          </a:xfrm>
          <a:prstGeom prst="rect">
            <a:avLst/>
          </a:prstGeom>
          <a:solidFill>
            <a:srgbClr val="FFFFFF"/>
          </a:solidFill>
          <a:ln w="13335">
            <a:solidFill>
              <a:srgbClr val="1F7A45"/>
            </a:solidFill>
          </a:ln>
          <a:effectLst/>
        </p:spPr>
      </p:sp>
      <p:sp>
        <p:nvSpPr>
          <p:cNvPr id="40" name="037 text: 출입"/>
          <p:cNvSpPr txBox="1"/>
          <p:nvPr/>
        </p:nvSpPr>
        <p:spPr>
          <a:xfrm>
            <a:off x="9405000" y="6575000"/>
            <a:ext cx="185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78" b="1">
                <a:solidFill>
                  <a:srgbClr val="1F7A45"/>
                </a:solidFill>
              </a:rPr>
              <a:t>출입</a:t>
            </a:r>
          </a:p>
        </p:txBody>
      </p:sp>
      <p:cxnSp>
        <p:nvCxnSpPr>
          <p:cNvPr id="41" name="038 line"/>
          <p:cNvCxnSpPr/>
          <p:nvPr/>
        </p:nvCxnSpPr>
        <p:spPr>
          <a:xfrm>
            <a:off x="9295000" y="6500000"/>
            <a:ext cx="405000" cy="0"/>
          </a:xfrm>
          <a:prstGeom prst="line">
            <a:avLst/>
          </a:prstGeom>
          <a:ln w="49530">
            <a:solidFill>
              <a:srgbClr val="FFFFFF"/>
            </a:solidFill>
          </a:ln>
        </p:spPr>
      </p:cxnSp>
      <p:cxnSp>
        <p:nvCxnSpPr>
          <p:cNvPr id="42" name="039 line"/>
          <p:cNvCxnSpPr/>
          <p:nvPr/>
        </p:nvCxnSpPr>
        <p:spPr>
          <a:xfrm>
            <a:off x="9295000" y="6500000"/>
            <a:ext cx="405000" cy="0"/>
          </a:xfrm>
          <a:prstGeom prst="line">
            <a:avLst/>
          </a:prstGeom>
          <a:ln w="11430">
            <a:solidFill>
              <a:srgbClr val="9A958A"/>
            </a:solidFill>
            <a:prstDash val="dash"/>
          </a:ln>
        </p:spPr>
      </p:cxnSp>
      <p:sp>
        <p:nvSpPr>
          <p:cNvPr id="43" name="040 text: 슬롯 0.5m"/>
          <p:cNvSpPr txBox="1"/>
          <p:nvPr/>
        </p:nvSpPr>
        <p:spPr>
          <a:xfrm>
            <a:off x="6820000" y="6820000"/>
            <a:ext cx="360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/>
            <a:r>
              <a:rPr sz="578" b="0">
                <a:solidFill>
                  <a:srgbClr val="0097B2"/>
                </a:solidFill>
              </a:rPr>
              <a:t>슬롯 0.5m</a:t>
            </a:r>
          </a:p>
        </p:txBody>
      </p:sp>
      <p:sp>
        <p:nvSpPr>
          <p:cNvPr id="44" name="041 text: (PS 화장실 직하 · 출입 최동측)"/>
          <p:cNvSpPr txBox="1"/>
          <p:nvPr/>
        </p:nvSpPr>
        <p:spPr>
          <a:xfrm>
            <a:off x="6190000" y="7155000"/>
            <a:ext cx="990000" cy="8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/>
            <a:r>
              <a:rPr sz="550" b="0">
                <a:solidFill>
                  <a:srgbClr val="0097B2"/>
                </a:solidFill>
              </a:rPr>
              <a:t>(PS 화장실 직하 · 출입 최동측)</a:t>
            </a:r>
          </a:p>
        </p:txBody>
      </p:sp>
      <p:cxnSp>
        <p:nvCxnSpPr>
          <p:cNvPr id="45" name="042 line"/>
          <p:cNvCxnSpPr/>
          <p:nvPr/>
        </p:nvCxnSpPr>
        <p:spPr>
          <a:xfrm>
            <a:off x="3505000" y="2235000"/>
            <a:ext cx="2115000" cy="0"/>
          </a:xfrm>
          <a:prstGeom prst="line">
            <a:avLst/>
          </a:prstGeom>
          <a:ln w="8890">
            <a:solidFill>
              <a:srgbClr val="61666D"/>
            </a:solidFill>
          </a:ln>
        </p:spPr>
      </p:cxnSp>
      <p:sp>
        <p:nvSpPr>
          <p:cNvPr id="46" name="043 text: 5.75"/>
          <p:cNvSpPr txBox="1"/>
          <p:nvPr/>
        </p:nvSpPr>
        <p:spPr>
          <a:xfrm>
            <a:off x="4460000" y="2055000"/>
            <a:ext cx="205000" cy="10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15" b="1">
                <a:solidFill>
                  <a:srgbClr val="61666D"/>
                </a:solidFill>
              </a:rPr>
              <a:t>5.75</a:t>
            </a:r>
          </a:p>
        </p:txBody>
      </p:sp>
      <p:cxnSp>
        <p:nvCxnSpPr>
          <p:cNvPr id="47" name="044 line"/>
          <p:cNvCxnSpPr/>
          <p:nvPr/>
        </p:nvCxnSpPr>
        <p:spPr>
          <a:xfrm>
            <a:off x="5620000" y="2235000"/>
            <a:ext cx="1910000" cy="0"/>
          </a:xfrm>
          <a:prstGeom prst="line">
            <a:avLst/>
          </a:prstGeom>
          <a:ln w="8890">
            <a:solidFill>
              <a:srgbClr val="61666D"/>
            </a:solidFill>
          </a:ln>
        </p:spPr>
      </p:cxnSp>
      <p:sp>
        <p:nvSpPr>
          <p:cNvPr id="48" name="045 text: 5.2"/>
          <p:cNvSpPr txBox="1"/>
          <p:nvPr/>
        </p:nvSpPr>
        <p:spPr>
          <a:xfrm>
            <a:off x="6495000" y="2055000"/>
            <a:ext cx="160000" cy="10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15" b="1">
                <a:solidFill>
                  <a:srgbClr val="61666D"/>
                </a:solidFill>
              </a:rPr>
              <a:t>5.2</a:t>
            </a:r>
          </a:p>
        </p:txBody>
      </p:sp>
      <p:cxnSp>
        <p:nvCxnSpPr>
          <p:cNvPr id="49" name="046 line"/>
          <p:cNvCxnSpPr/>
          <p:nvPr/>
        </p:nvCxnSpPr>
        <p:spPr>
          <a:xfrm>
            <a:off x="7530000" y="2235000"/>
            <a:ext cx="1380000" cy="0"/>
          </a:xfrm>
          <a:prstGeom prst="line">
            <a:avLst/>
          </a:prstGeom>
          <a:ln w="8890">
            <a:solidFill>
              <a:srgbClr val="61666D"/>
            </a:solidFill>
          </a:ln>
        </p:spPr>
      </p:cxnSp>
      <p:sp>
        <p:nvSpPr>
          <p:cNvPr id="50" name="047 text: 3.75"/>
          <p:cNvSpPr txBox="1"/>
          <p:nvPr/>
        </p:nvSpPr>
        <p:spPr>
          <a:xfrm>
            <a:off x="8115000" y="2055000"/>
            <a:ext cx="205000" cy="10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15" b="1">
                <a:solidFill>
                  <a:srgbClr val="61666D"/>
                </a:solidFill>
              </a:rPr>
              <a:t>3.75</a:t>
            </a:r>
          </a:p>
        </p:txBody>
      </p:sp>
      <p:sp>
        <p:nvSpPr>
          <p:cNvPr id="51" name="048 rect"/>
          <p:cNvSpPr/>
          <p:nvPr/>
        </p:nvSpPr>
        <p:spPr>
          <a:xfrm>
            <a:off x="8890000" y="3985000"/>
            <a:ext cx="845000" cy="2520000"/>
          </a:xfrm>
          <a:prstGeom prst="rect">
            <a:avLst/>
          </a:prstGeom>
          <a:solidFill>
            <a:srgbClr val="0097B2">
              <a:alpha val="5098"/>
            </a:srgbClr>
          </a:solidFill>
          <a:ln>
            <a:noFill/>
          </a:ln>
          <a:effectLst/>
        </p:spPr>
      </p:sp>
      <p:sp>
        <p:nvSpPr>
          <p:cNvPr id="52" name="049 text: 전실·복도"/>
          <p:cNvSpPr txBox="1"/>
          <p:nvPr/>
        </p:nvSpPr>
        <p:spPr>
          <a:xfrm>
            <a:off x="9115000" y="4605000"/>
            <a:ext cx="395000" cy="10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51" b="1">
                <a:solidFill>
                  <a:srgbClr val="0097B2"/>
                </a:solidFill>
              </a:rPr>
              <a:t>전실·복도</a:t>
            </a:r>
          </a:p>
        </p:txBody>
      </p:sp>
      <p:sp>
        <p:nvSpPr>
          <p:cNvPr id="53" name="050 text: 폭 2.3m"/>
          <p:cNvSpPr txBox="1"/>
          <p:nvPr/>
        </p:nvSpPr>
        <p:spPr>
          <a:xfrm>
            <a:off x="9165000" y="4945000"/>
            <a:ext cx="290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78" b="0">
                <a:solidFill>
                  <a:srgbClr val="0097B2"/>
                </a:solidFill>
              </a:rPr>
              <a:t>폭 2.3m</a:t>
            </a:r>
          </a:p>
        </p:txBody>
      </p:sp>
      <p:sp>
        <p:nvSpPr>
          <p:cNvPr id="54" name="051 text: EV 대기"/>
          <p:cNvSpPr txBox="1"/>
          <p:nvPr/>
        </p:nvSpPr>
        <p:spPr>
          <a:xfrm>
            <a:off x="9170000" y="4180000"/>
            <a:ext cx="280000" cy="8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50" b="0">
                <a:solidFill>
                  <a:srgbClr val="0097B2"/>
                </a:solidFill>
              </a:rPr>
              <a:t>EV 대기</a:t>
            </a:r>
          </a:p>
        </p:txBody>
      </p:sp>
      <p:cxnSp>
        <p:nvCxnSpPr>
          <p:cNvPr id="55" name="052 line"/>
          <p:cNvCxnSpPr/>
          <p:nvPr/>
        </p:nvCxnSpPr>
        <p:spPr>
          <a:xfrm>
            <a:off x="8890000" y="3985000"/>
            <a:ext cx="0" cy="2515000"/>
          </a:xfrm>
          <a:prstGeom prst="line">
            <a:avLst/>
          </a:prstGeom>
          <a:ln w="24765">
            <a:solidFill>
              <a:srgbClr val="111111"/>
            </a:solidFill>
          </a:ln>
        </p:spPr>
      </p:cxnSp>
      <p:cxnSp>
        <p:nvCxnSpPr>
          <p:cNvPr id="56" name="053 line"/>
          <p:cNvCxnSpPr/>
          <p:nvPr/>
        </p:nvCxnSpPr>
        <p:spPr>
          <a:xfrm>
            <a:off x="8005000" y="3985000"/>
            <a:ext cx="0" cy="2515000"/>
          </a:xfrm>
          <a:prstGeom prst="line">
            <a:avLst/>
          </a:prstGeom>
          <a:ln w="24765">
            <a:solidFill>
              <a:srgbClr val="111111"/>
            </a:solidFill>
          </a:ln>
        </p:spPr>
      </p:cxnSp>
      <p:cxnSp>
        <p:nvCxnSpPr>
          <p:cNvPr id="57" name="054 line"/>
          <p:cNvCxnSpPr/>
          <p:nvPr/>
        </p:nvCxnSpPr>
        <p:spPr>
          <a:xfrm>
            <a:off x="8005000" y="3985000"/>
            <a:ext cx="1730000" cy="0"/>
          </a:xfrm>
          <a:prstGeom prst="line">
            <a:avLst/>
          </a:prstGeom>
          <a:ln w="24765">
            <a:solidFill>
              <a:srgbClr val="111111"/>
            </a:solidFill>
          </a:ln>
        </p:spPr>
      </p:cxnSp>
      <p:cxnSp>
        <p:nvCxnSpPr>
          <p:cNvPr id="58" name="055 line"/>
          <p:cNvCxnSpPr/>
          <p:nvPr/>
        </p:nvCxnSpPr>
        <p:spPr>
          <a:xfrm>
            <a:off x="8005000" y="5235000"/>
            <a:ext cx="885000" cy="0"/>
          </a:xfrm>
          <a:prstGeom prst="line">
            <a:avLst/>
          </a:prstGeom>
          <a:ln w="24765">
            <a:solidFill>
              <a:srgbClr val="111111"/>
            </a:solidFill>
          </a:ln>
        </p:spPr>
      </p:cxnSp>
      <p:sp>
        <p:nvSpPr>
          <p:cNvPr id="59" name="056 rect"/>
          <p:cNvSpPr/>
          <p:nvPr/>
        </p:nvSpPr>
        <p:spPr>
          <a:xfrm>
            <a:off x="8135000" y="4165000"/>
            <a:ext cx="165000" cy="240000"/>
          </a:xfrm>
          <a:prstGeom prst="rect">
            <a:avLst/>
          </a:prstGeom>
          <a:solidFill>
            <a:srgbClr val="FFFFFF"/>
          </a:solidFill>
          <a:ln w="10160">
            <a:solidFill>
              <a:srgbClr val="61666D"/>
            </a:solidFill>
          </a:ln>
          <a:effectLst/>
        </p:spPr>
      </p:sp>
      <p:sp>
        <p:nvSpPr>
          <p:cNvPr id="60" name="057 rect"/>
          <p:cNvSpPr/>
          <p:nvPr/>
        </p:nvSpPr>
        <p:spPr>
          <a:xfrm>
            <a:off x="8135000" y="4480000"/>
            <a:ext cx="165000" cy="240000"/>
          </a:xfrm>
          <a:prstGeom prst="rect">
            <a:avLst/>
          </a:prstGeom>
          <a:solidFill>
            <a:srgbClr val="FFFFFF"/>
          </a:solidFill>
          <a:ln w="10160">
            <a:solidFill>
              <a:srgbClr val="61666D"/>
            </a:solidFill>
          </a:ln>
          <a:effectLst/>
        </p:spPr>
      </p:sp>
      <p:sp>
        <p:nvSpPr>
          <p:cNvPr id="61" name="058 circle"/>
          <p:cNvSpPr/>
          <p:nvPr/>
        </p:nvSpPr>
        <p:spPr>
          <a:xfrm>
            <a:off x="8695000" y="4230000"/>
            <a:ext cx="130000" cy="130000"/>
          </a:xfrm>
          <a:prstGeom prst="ellipse">
            <a:avLst/>
          </a:prstGeom>
          <a:noFill/>
          <a:ln w="10160">
            <a:solidFill>
              <a:srgbClr val="61666D"/>
            </a:solidFill>
          </a:ln>
          <a:effectLst/>
        </p:spPr>
      </p:sp>
      <p:sp>
        <p:nvSpPr>
          <p:cNvPr id="62" name="059 rect"/>
          <p:cNvSpPr/>
          <p:nvPr/>
        </p:nvSpPr>
        <p:spPr>
          <a:xfrm>
            <a:off x="8135000" y="5415000"/>
            <a:ext cx="165000" cy="240000"/>
          </a:xfrm>
          <a:prstGeom prst="rect">
            <a:avLst/>
          </a:prstGeom>
          <a:solidFill>
            <a:srgbClr val="FFFFFF"/>
          </a:solidFill>
          <a:ln w="10160">
            <a:solidFill>
              <a:srgbClr val="61666D"/>
            </a:solidFill>
          </a:ln>
          <a:effectLst/>
        </p:spPr>
      </p:sp>
      <p:sp>
        <p:nvSpPr>
          <p:cNvPr id="63" name="060 rect"/>
          <p:cNvSpPr/>
          <p:nvPr/>
        </p:nvSpPr>
        <p:spPr>
          <a:xfrm>
            <a:off x="8135000" y="5730000"/>
            <a:ext cx="165000" cy="240000"/>
          </a:xfrm>
          <a:prstGeom prst="rect">
            <a:avLst/>
          </a:prstGeom>
          <a:solidFill>
            <a:srgbClr val="FFFFFF"/>
          </a:solidFill>
          <a:ln w="10160">
            <a:solidFill>
              <a:srgbClr val="61666D"/>
            </a:solidFill>
          </a:ln>
          <a:effectLst/>
        </p:spPr>
      </p:sp>
      <p:sp>
        <p:nvSpPr>
          <p:cNvPr id="64" name="061 circle"/>
          <p:cNvSpPr/>
          <p:nvPr/>
        </p:nvSpPr>
        <p:spPr>
          <a:xfrm>
            <a:off x="8695000" y="5480000"/>
            <a:ext cx="130000" cy="130000"/>
          </a:xfrm>
          <a:prstGeom prst="ellipse">
            <a:avLst/>
          </a:prstGeom>
          <a:noFill/>
          <a:ln w="10160">
            <a:solidFill>
              <a:srgbClr val="61666D"/>
            </a:solidFill>
          </a:ln>
          <a:effectLst/>
        </p:spPr>
      </p:sp>
      <p:sp>
        <p:nvSpPr>
          <p:cNvPr id="65" name="062 text: 여자 화장실 2.4×3.4"/>
          <p:cNvSpPr txBox="1"/>
          <p:nvPr/>
        </p:nvSpPr>
        <p:spPr>
          <a:xfrm>
            <a:off x="8110000" y="5025000"/>
            <a:ext cx="680000" cy="8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50" b="1">
                <a:solidFill>
                  <a:srgbClr val="111111"/>
                </a:solidFill>
              </a:rPr>
              <a:t>여자 화장실 2.4×3.4</a:t>
            </a:r>
          </a:p>
        </p:txBody>
      </p:sp>
      <p:sp>
        <p:nvSpPr>
          <p:cNvPr id="66" name="063 text: 남자 화장실 2.4×3.45"/>
          <p:cNvSpPr txBox="1"/>
          <p:nvPr/>
        </p:nvSpPr>
        <p:spPr>
          <a:xfrm>
            <a:off x="8090000" y="6290000"/>
            <a:ext cx="720000" cy="8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50" b="1">
                <a:solidFill>
                  <a:srgbClr val="111111"/>
                </a:solidFill>
              </a:rPr>
              <a:t>남자 화장실 2.4×3.45</a:t>
            </a:r>
          </a:p>
        </p:txBody>
      </p:sp>
      <p:cxnSp>
        <p:nvCxnSpPr>
          <p:cNvPr id="67" name="064 line"/>
          <p:cNvCxnSpPr/>
          <p:nvPr/>
        </p:nvCxnSpPr>
        <p:spPr>
          <a:xfrm>
            <a:off x="8890000" y="4460000"/>
            <a:ext cx="0" cy="295000"/>
          </a:xfrm>
          <a:prstGeom prst="line">
            <a:avLst/>
          </a:prstGeom>
          <a:ln w="49530">
            <a:solidFill>
              <a:srgbClr val="FFFFFF"/>
            </a:solidFill>
          </a:ln>
        </p:spPr>
      </p:cxnSp>
      <p:cxnSp>
        <p:nvCxnSpPr>
          <p:cNvPr id="68" name="065 line"/>
          <p:cNvCxnSpPr/>
          <p:nvPr/>
        </p:nvCxnSpPr>
        <p:spPr>
          <a:xfrm>
            <a:off x="8890000" y="4460000"/>
            <a:ext cx="0" cy="295000"/>
          </a:xfrm>
          <a:prstGeom prst="line">
            <a:avLst/>
          </a:prstGeom>
          <a:ln w="11430">
            <a:solidFill>
              <a:srgbClr val="9A958A"/>
            </a:solidFill>
            <a:prstDash val="dash"/>
          </a:ln>
        </p:spPr>
      </p:cxnSp>
      <p:cxnSp>
        <p:nvCxnSpPr>
          <p:cNvPr id="69" name="066 line"/>
          <p:cNvCxnSpPr/>
          <p:nvPr/>
        </p:nvCxnSpPr>
        <p:spPr>
          <a:xfrm>
            <a:off x="8890000" y="5710000"/>
            <a:ext cx="0" cy="295000"/>
          </a:xfrm>
          <a:prstGeom prst="line">
            <a:avLst/>
          </a:prstGeom>
          <a:ln w="49530">
            <a:solidFill>
              <a:srgbClr val="FFFFFF"/>
            </a:solidFill>
          </a:ln>
        </p:spPr>
      </p:cxnSp>
      <p:cxnSp>
        <p:nvCxnSpPr>
          <p:cNvPr id="70" name="067 line"/>
          <p:cNvCxnSpPr/>
          <p:nvPr/>
        </p:nvCxnSpPr>
        <p:spPr>
          <a:xfrm>
            <a:off x="8890000" y="5710000"/>
            <a:ext cx="0" cy="295000"/>
          </a:xfrm>
          <a:prstGeom prst="line">
            <a:avLst/>
          </a:prstGeom>
          <a:ln w="11430">
            <a:solidFill>
              <a:srgbClr val="9A958A"/>
            </a:solidFill>
            <a:prstDash val="dash"/>
          </a:ln>
        </p:spPr>
      </p:cxnSp>
      <p:cxnSp>
        <p:nvCxnSpPr>
          <p:cNvPr id="71" name="068 line"/>
          <p:cNvCxnSpPr/>
          <p:nvPr/>
        </p:nvCxnSpPr>
        <p:spPr>
          <a:xfrm flipH="1">
            <a:off x="8300000" y="6300000"/>
            <a:ext cx="40000" cy="200000"/>
          </a:xfrm>
          <a:prstGeom prst="line">
            <a:avLst/>
          </a:prstGeom>
          <a:ln w="13335">
            <a:solidFill>
              <a:srgbClr val="0097B2"/>
            </a:solidFill>
            <a:prstDash val="dash"/>
          </a:ln>
        </p:spPr>
      </p:cxnSp>
      <p:sp>
        <p:nvSpPr>
          <p:cNvPr id="72" name="069 rect"/>
          <p:cNvSpPr/>
          <p:nvPr/>
        </p:nvSpPr>
        <p:spPr>
          <a:xfrm>
            <a:off x="3395000" y="3910000"/>
            <a:ext cx="220000" cy="22000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</p:sp>
      <p:sp>
        <p:nvSpPr>
          <p:cNvPr id="73" name="070 rect"/>
          <p:cNvSpPr/>
          <p:nvPr/>
        </p:nvSpPr>
        <p:spPr>
          <a:xfrm>
            <a:off x="5510000" y="3910000"/>
            <a:ext cx="220000" cy="22000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</p:sp>
      <p:sp>
        <p:nvSpPr>
          <p:cNvPr id="74" name="071 rect"/>
          <p:cNvSpPr/>
          <p:nvPr/>
        </p:nvSpPr>
        <p:spPr>
          <a:xfrm>
            <a:off x="7420000" y="3910000"/>
            <a:ext cx="220000" cy="22000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</p:sp>
      <p:sp>
        <p:nvSpPr>
          <p:cNvPr id="75" name="072 text: 내부 기둥 3본 (v5.2 라인)"/>
          <p:cNvSpPr txBox="1"/>
          <p:nvPr/>
        </p:nvSpPr>
        <p:spPr>
          <a:xfrm>
            <a:off x="5170000" y="3640000"/>
            <a:ext cx="895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78" b="0">
                <a:solidFill>
                  <a:srgbClr val="61666D"/>
                </a:solidFill>
              </a:rPr>
              <a:t>내부 기둥 3본 (v5.2 라인)</a:t>
            </a:r>
          </a:p>
        </p:txBody>
      </p:sp>
      <p:sp>
        <p:nvSpPr>
          <p:cNvPr id="76" name="073 text: 프로그램 대공간 ≈ 135㎡ (41평)"/>
          <p:cNvSpPr txBox="1"/>
          <p:nvPr/>
        </p:nvSpPr>
        <p:spPr>
          <a:xfrm>
            <a:off x="4900000" y="4555000"/>
            <a:ext cx="1510000" cy="12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795" b="1">
                <a:solidFill>
                  <a:srgbClr val="111111"/>
                </a:solidFill>
              </a:rPr>
              <a:t>프로그램 대공간 ≈ 135㎡ (41평)</a:t>
            </a:r>
          </a:p>
        </p:txBody>
      </p:sp>
      <p:sp>
        <p:nvSpPr>
          <p:cNvPr id="77" name="074 text: 2F 다음세대·그물놀이터 / 3F 소예배실·"/>
          <p:cNvSpPr txBox="1"/>
          <p:nvPr/>
        </p:nvSpPr>
        <p:spPr>
          <a:xfrm>
            <a:off x="4415000" y="4940000"/>
            <a:ext cx="2485000" cy="10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15" b="0">
                <a:solidFill>
                  <a:srgbClr val="61666D"/>
                </a:solidFill>
              </a:rPr>
              <a:t>2F 다음세대·그물놀이터 / 3F 소예배실·목양실·성가대 / 4F 식당·카페</a:t>
            </a:r>
          </a:p>
        </p:txBody>
      </p:sp>
      <p:sp>
        <p:nvSpPr>
          <p:cNvPr id="78" name="075 rect"/>
          <p:cNvSpPr/>
          <p:nvPr/>
        </p:nvSpPr>
        <p:spPr>
          <a:xfrm>
            <a:off x="6870000" y="5600000"/>
            <a:ext cx="1140000" cy="900000"/>
          </a:xfrm>
          <a:prstGeom prst="rect">
            <a:avLst/>
          </a:prstGeom>
          <a:noFill/>
          <a:ln w="11430">
            <a:solidFill>
              <a:srgbClr val="A86400"/>
            </a:solidFill>
            <a:prstDash val="dash"/>
          </a:ln>
          <a:effectLst/>
        </p:spPr>
      </p:sp>
      <p:sp>
        <p:nvSpPr>
          <p:cNvPr id="79" name="076 text: 4F 주방 존"/>
          <p:cNvSpPr txBox="1"/>
          <p:nvPr/>
        </p:nvSpPr>
        <p:spPr>
          <a:xfrm>
            <a:off x="7240000" y="5940000"/>
            <a:ext cx="395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78" b="1">
                <a:solidFill>
                  <a:srgbClr val="A86400"/>
                </a:solidFill>
              </a:rPr>
              <a:t>4F 주방 존</a:t>
            </a:r>
          </a:p>
        </p:txBody>
      </p:sp>
      <p:sp>
        <p:nvSpPr>
          <p:cNvPr id="80" name="077 text: (DS·PS 인접)"/>
          <p:cNvSpPr txBox="1"/>
          <p:nvPr/>
        </p:nvSpPr>
        <p:spPr>
          <a:xfrm>
            <a:off x="7235000" y="6240000"/>
            <a:ext cx="405000" cy="8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50" b="0">
                <a:solidFill>
                  <a:srgbClr val="A86400"/>
                </a:solidFill>
              </a:rPr>
              <a:t>(DS·PS 인접)</a:t>
            </a:r>
          </a:p>
        </p:txBody>
      </p:sp>
      <p:cxnSp>
        <p:nvCxnSpPr>
          <p:cNvPr id="81" name="078 line"/>
          <p:cNvCxnSpPr/>
          <p:nvPr/>
        </p:nvCxnSpPr>
        <p:spPr>
          <a:xfrm>
            <a:off x="8005000" y="4790000"/>
            <a:ext cx="0" cy="370000"/>
          </a:xfrm>
          <a:prstGeom prst="line">
            <a:avLst/>
          </a:prstGeom>
          <a:ln w="49530">
            <a:solidFill>
              <a:srgbClr val="FFFFFF"/>
            </a:solidFill>
          </a:ln>
        </p:spPr>
      </p:cxnSp>
      <p:cxnSp>
        <p:nvCxnSpPr>
          <p:cNvPr id="82" name="079 line"/>
          <p:cNvCxnSpPr/>
          <p:nvPr/>
        </p:nvCxnSpPr>
        <p:spPr>
          <a:xfrm>
            <a:off x="8005000" y="4790000"/>
            <a:ext cx="0" cy="370000"/>
          </a:xfrm>
          <a:prstGeom prst="line">
            <a:avLst/>
          </a:prstGeom>
          <a:ln w="11430">
            <a:solidFill>
              <a:srgbClr val="9A958A"/>
            </a:solidFill>
            <a:prstDash val="dash"/>
          </a:ln>
        </p:spPr>
      </p:cxnSp>
      <p:sp>
        <p:nvSpPr>
          <p:cNvPr id="83" name="TextBox 82"/>
          <p:cNvSpPr txBox="1"/>
          <p:nvPr/>
        </p:nvSpPr>
        <p:spPr>
          <a:xfrm>
            <a:off x="320040" y="8567928"/>
            <a:ext cx="115214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F6C66"/>
                </a:solidFill>
              </a:rPr>
              <a:t>도면 축척: 1 m = 40 px (원본)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82296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</a:rPr>
              <a:t>본당층 평면 — 5F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5214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>
                <a:solidFill>
                  <a:srgbClr val="6F6C66"/>
                </a:solidFill>
              </a:rPr>
              <a:t>전실 2.1m · 장애인 화장실 · 자모실 9.5㎡ · 강단 서측 · 대예배실 순면적 ≈130㎡(39평)</a:t>
            </a:r>
          </a:p>
        </p:txBody>
      </p:sp>
      <p:sp>
        <p:nvSpPr>
          <p:cNvPr id="4" name="001 text: 본당층 평면 (5F) — 지붕 트러스 · 내"/>
          <p:cNvSpPr txBox="1"/>
          <p:nvPr/>
        </p:nvSpPr>
        <p:spPr>
          <a:xfrm>
            <a:off x="2565000" y="1285000"/>
            <a:ext cx="3020000" cy="17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085" b="1">
                <a:solidFill>
                  <a:srgbClr val="111111"/>
                </a:solidFill>
              </a:rPr>
              <a:t>본당층 평면 (5F) — 지붕 트러스 · 내부 기둥 없음</a:t>
            </a:r>
          </a:p>
        </p:txBody>
      </p:sp>
      <p:sp>
        <p:nvSpPr>
          <p:cNvPr id="5" name="002 rect"/>
          <p:cNvSpPr/>
          <p:nvPr/>
        </p:nvSpPr>
        <p:spPr>
          <a:xfrm>
            <a:off x="3375000" y="2550000"/>
            <a:ext cx="6360000" cy="3950000"/>
          </a:xfrm>
          <a:prstGeom prst="rect">
            <a:avLst/>
          </a:prstGeom>
          <a:noFill/>
          <a:ln w="49530">
            <a:solidFill>
              <a:srgbClr val="111111"/>
            </a:solidFill>
          </a:ln>
          <a:effectLst/>
        </p:spPr>
      </p:sp>
      <p:sp>
        <p:nvSpPr>
          <p:cNvPr id="6" name="003 rect"/>
          <p:cNvSpPr/>
          <p:nvPr/>
        </p:nvSpPr>
        <p:spPr>
          <a:xfrm>
            <a:off x="8850000" y="2310000"/>
            <a:ext cx="880000" cy="1635000"/>
          </a:xfrm>
          <a:prstGeom prst="rect">
            <a:avLst/>
          </a:prstGeom>
          <a:noFill/>
          <a:ln w="33020">
            <a:solidFill>
              <a:srgbClr val="111111"/>
            </a:solidFill>
          </a:ln>
          <a:effectLst/>
        </p:spPr>
      </p:sp>
      <p:sp>
        <p:nvSpPr>
          <p:cNvPr id="7" name="004 rect"/>
          <p:cNvSpPr/>
          <p:nvPr/>
        </p:nvSpPr>
        <p:spPr>
          <a:xfrm>
            <a:off x="8910000" y="2365000"/>
            <a:ext cx="770000" cy="770000"/>
          </a:xfrm>
          <a:prstGeom prst="rect">
            <a:avLst/>
          </a:prstGeom>
          <a:solidFill>
            <a:srgbClr val="FFFFFF"/>
          </a:solidFill>
          <a:ln w="33020">
            <a:solidFill>
              <a:srgbClr val="111111"/>
            </a:solidFill>
          </a:ln>
          <a:effectLst/>
        </p:spPr>
      </p:sp>
      <p:cxnSp>
        <p:nvCxnSpPr>
          <p:cNvPr id="8" name="005 line"/>
          <p:cNvCxnSpPr/>
          <p:nvPr/>
        </p:nvCxnSpPr>
        <p:spPr>
          <a:xfrm>
            <a:off x="8910000" y="2365000"/>
            <a:ext cx="770000" cy="775000"/>
          </a:xfrm>
          <a:prstGeom prst="line">
            <a:avLst/>
          </a:prstGeom>
          <a:ln w="8255">
            <a:solidFill>
              <a:srgbClr val="111111"/>
            </a:solidFill>
          </a:ln>
        </p:spPr>
      </p:cxnSp>
      <p:cxnSp>
        <p:nvCxnSpPr>
          <p:cNvPr id="9" name="006 line"/>
          <p:cNvCxnSpPr/>
          <p:nvPr/>
        </p:nvCxnSpPr>
        <p:spPr>
          <a:xfrm flipV="1">
            <a:off x="8910000" y="2365000"/>
            <a:ext cx="770000" cy="775000"/>
          </a:xfrm>
          <a:prstGeom prst="line">
            <a:avLst/>
          </a:prstGeom>
          <a:ln w="8255">
            <a:solidFill>
              <a:srgbClr val="111111"/>
            </a:solidFill>
          </a:ln>
        </p:spPr>
      </p:cxnSp>
      <p:sp>
        <p:nvSpPr>
          <p:cNvPr id="10" name="007 text: EV"/>
          <p:cNvSpPr txBox="1"/>
          <p:nvPr/>
        </p:nvSpPr>
        <p:spPr>
          <a:xfrm>
            <a:off x="9205000" y="2745000"/>
            <a:ext cx="175000" cy="14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868" b="1">
                <a:solidFill>
                  <a:srgbClr val="111111"/>
                </a:solidFill>
              </a:rPr>
              <a:t>EV</a:t>
            </a:r>
          </a:p>
        </p:txBody>
      </p:sp>
      <p:sp>
        <p:nvSpPr>
          <p:cNvPr id="11" name="008 text: EV홀(1F)·착상"/>
          <p:cNvSpPr txBox="1"/>
          <p:nvPr/>
        </p:nvSpPr>
        <p:spPr>
          <a:xfrm>
            <a:off x="9040000" y="3640000"/>
            <a:ext cx="510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78" b="0">
                <a:solidFill>
                  <a:srgbClr val="61666D"/>
                </a:solidFill>
              </a:rPr>
              <a:t>EV홀(1F)·착상</a:t>
            </a:r>
          </a:p>
        </p:txBody>
      </p:sp>
      <p:cxnSp>
        <p:nvCxnSpPr>
          <p:cNvPr id="12" name="009 line"/>
          <p:cNvCxnSpPr/>
          <p:nvPr/>
        </p:nvCxnSpPr>
        <p:spPr>
          <a:xfrm>
            <a:off x="9035000" y="3945000"/>
            <a:ext cx="350000" cy="0"/>
          </a:xfrm>
          <a:prstGeom prst="line">
            <a:avLst/>
          </a:prstGeom>
          <a:ln w="49530">
            <a:solidFill>
              <a:srgbClr val="FFFFFF"/>
            </a:solidFill>
          </a:ln>
        </p:spPr>
      </p:cxnSp>
      <p:cxnSp>
        <p:nvCxnSpPr>
          <p:cNvPr id="13" name="010 line"/>
          <p:cNvCxnSpPr/>
          <p:nvPr/>
        </p:nvCxnSpPr>
        <p:spPr>
          <a:xfrm>
            <a:off x="9035000" y="3945000"/>
            <a:ext cx="350000" cy="0"/>
          </a:xfrm>
          <a:prstGeom prst="line">
            <a:avLst/>
          </a:prstGeom>
          <a:ln w="11430">
            <a:solidFill>
              <a:srgbClr val="9A958A"/>
            </a:solidFill>
            <a:prstDash val="dash"/>
          </a:ln>
        </p:spPr>
      </p:cxnSp>
      <p:sp>
        <p:nvSpPr>
          <p:cNvPr id="14" name="011 rect"/>
          <p:cNvSpPr/>
          <p:nvPr/>
        </p:nvSpPr>
        <p:spPr>
          <a:xfrm>
            <a:off x="7675000" y="6685000"/>
            <a:ext cx="2060000" cy="1175000"/>
          </a:xfrm>
          <a:prstGeom prst="rect">
            <a:avLst/>
          </a:prstGeom>
          <a:noFill/>
          <a:ln w="33020">
            <a:solidFill>
              <a:srgbClr val="111111"/>
            </a:solidFill>
          </a:ln>
          <a:effectLst/>
        </p:spPr>
      </p:sp>
      <p:sp>
        <p:nvSpPr>
          <p:cNvPr id="15" name="012 rect"/>
          <p:cNvSpPr/>
          <p:nvPr/>
        </p:nvSpPr>
        <p:spPr>
          <a:xfrm>
            <a:off x="7750000" y="6760000"/>
            <a:ext cx="1910000" cy="1030000"/>
          </a:xfrm>
          <a:prstGeom prst="rect">
            <a:avLst/>
          </a:prstGeom>
          <a:solidFill>
            <a:srgbClr val="FFFFFF"/>
          </a:solidFill>
          <a:ln w="33020">
            <a:solidFill>
              <a:srgbClr val="111111"/>
            </a:solidFill>
          </a:ln>
          <a:effectLst/>
        </p:spPr>
      </p:sp>
      <p:cxnSp>
        <p:nvCxnSpPr>
          <p:cNvPr id="16" name="013 line"/>
          <p:cNvCxnSpPr/>
          <p:nvPr/>
        </p:nvCxnSpPr>
        <p:spPr>
          <a:xfrm>
            <a:off x="7750000" y="7275000"/>
            <a:ext cx="1435000" cy="0"/>
          </a:xfrm>
          <a:prstGeom prst="line">
            <a:avLst/>
          </a:prstGeom>
          <a:ln w="10160">
            <a:solidFill>
              <a:srgbClr val="111111"/>
            </a:solidFill>
          </a:ln>
        </p:spPr>
      </p:cxnSp>
      <p:cxnSp>
        <p:nvCxnSpPr>
          <p:cNvPr id="17" name="014 line"/>
          <p:cNvCxnSpPr/>
          <p:nvPr/>
        </p:nvCxnSpPr>
        <p:spPr>
          <a:xfrm>
            <a:off x="9185000" y="6760000"/>
            <a:ext cx="0" cy="1025000"/>
          </a:xfrm>
          <a:prstGeom prst="line">
            <a:avLst/>
          </a:prstGeom>
          <a:ln w="10160">
            <a:solidFill>
              <a:srgbClr val="111111"/>
            </a:solidFill>
          </a:ln>
        </p:spPr>
      </p:cxnSp>
      <p:cxnSp>
        <p:nvCxnSpPr>
          <p:cNvPr id="18" name="015 line"/>
          <p:cNvCxnSpPr/>
          <p:nvPr/>
        </p:nvCxnSpPr>
        <p:spPr>
          <a:xfrm>
            <a:off x="786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19" name="016 line"/>
          <p:cNvCxnSpPr/>
          <p:nvPr/>
        </p:nvCxnSpPr>
        <p:spPr>
          <a:xfrm>
            <a:off x="797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0" name="017 line"/>
          <p:cNvCxnSpPr/>
          <p:nvPr/>
        </p:nvCxnSpPr>
        <p:spPr>
          <a:xfrm>
            <a:off x="808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1" name="018 line"/>
          <p:cNvCxnSpPr/>
          <p:nvPr/>
        </p:nvCxnSpPr>
        <p:spPr>
          <a:xfrm>
            <a:off x="819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2" name="019 line"/>
          <p:cNvCxnSpPr/>
          <p:nvPr/>
        </p:nvCxnSpPr>
        <p:spPr>
          <a:xfrm>
            <a:off x="830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3" name="020 line"/>
          <p:cNvCxnSpPr/>
          <p:nvPr/>
        </p:nvCxnSpPr>
        <p:spPr>
          <a:xfrm>
            <a:off x="841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4" name="021 line"/>
          <p:cNvCxnSpPr/>
          <p:nvPr/>
        </p:nvCxnSpPr>
        <p:spPr>
          <a:xfrm>
            <a:off x="852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5" name="022 line"/>
          <p:cNvCxnSpPr/>
          <p:nvPr/>
        </p:nvCxnSpPr>
        <p:spPr>
          <a:xfrm>
            <a:off x="863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6" name="023 line"/>
          <p:cNvCxnSpPr/>
          <p:nvPr/>
        </p:nvCxnSpPr>
        <p:spPr>
          <a:xfrm>
            <a:off x="874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7" name="024 line"/>
          <p:cNvCxnSpPr/>
          <p:nvPr/>
        </p:nvCxnSpPr>
        <p:spPr>
          <a:xfrm>
            <a:off x="8850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8" name="025 line"/>
          <p:cNvCxnSpPr/>
          <p:nvPr/>
        </p:nvCxnSpPr>
        <p:spPr>
          <a:xfrm>
            <a:off x="8965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cxnSp>
        <p:nvCxnSpPr>
          <p:cNvPr id="29" name="026 line"/>
          <p:cNvCxnSpPr/>
          <p:nvPr/>
        </p:nvCxnSpPr>
        <p:spPr>
          <a:xfrm>
            <a:off x="9075000" y="6760000"/>
            <a:ext cx="0" cy="1025000"/>
          </a:xfrm>
          <a:prstGeom prst="line">
            <a:avLst/>
          </a:prstGeom>
          <a:ln w="6350">
            <a:solidFill>
              <a:srgbClr val="111111">
                <a:alpha val="70000"/>
              </a:srgbClr>
            </a:solidFill>
          </a:ln>
        </p:spPr>
      </p:cxnSp>
      <p:sp>
        <p:nvSpPr>
          <p:cNvPr id="30" name="027 text: 계단실 1.2m×2"/>
          <p:cNvSpPr txBox="1"/>
          <p:nvPr/>
        </p:nvSpPr>
        <p:spPr>
          <a:xfrm>
            <a:off x="8415000" y="7070000"/>
            <a:ext cx="585000" cy="10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51" b="1">
                <a:solidFill>
                  <a:srgbClr val="111111"/>
                </a:solidFill>
              </a:rPr>
              <a:t>계단실 1.2m×2</a:t>
            </a:r>
          </a:p>
        </p:txBody>
      </p:sp>
      <p:sp>
        <p:nvSpPr>
          <p:cNvPr id="31" name="028 rect"/>
          <p:cNvSpPr/>
          <p:nvPr/>
        </p:nvSpPr>
        <p:spPr>
          <a:xfrm>
            <a:off x="7675000" y="6500000"/>
            <a:ext cx="405000" cy="185000"/>
          </a:xfrm>
          <a:prstGeom prst="rect">
            <a:avLst/>
          </a:prstGeom>
          <a:solidFill>
            <a:srgbClr val="FFFFFF"/>
          </a:solidFill>
          <a:ln w="13335">
            <a:solidFill>
              <a:srgbClr val="C02B2B"/>
            </a:solidFill>
          </a:ln>
          <a:effectLst/>
        </p:spPr>
      </p:sp>
      <p:sp>
        <p:nvSpPr>
          <p:cNvPr id="32" name="029 text: 소방"/>
          <p:cNvSpPr txBox="1"/>
          <p:nvPr/>
        </p:nvSpPr>
        <p:spPr>
          <a:xfrm>
            <a:off x="7785000" y="6575000"/>
            <a:ext cx="185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78" b="1">
                <a:solidFill>
                  <a:srgbClr val="C02B2B"/>
                </a:solidFill>
              </a:rPr>
              <a:t>소방</a:t>
            </a:r>
          </a:p>
        </p:txBody>
      </p:sp>
      <p:sp>
        <p:nvSpPr>
          <p:cNvPr id="33" name="030 rect"/>
          <p:cNvSpPr/>
          <p:nvPr/>
        </p:nvSpPr>
        <p:spPr>
          <a:xfrm>
            <a:off x="8080000" y="6500000"/>
            <a:ext cx="440000" cy="185000"/>
          </a:xfrm>
          <a:prstGeom prst="rect">
            <a:avLst/>
          </a:prstGeom>
          <a:solidFill>
            <a:srgbClr val="FFFFFF"/>
          </a:solidFill>
          <a:ln w="13335">
            <a:solidFill>
              <a:srgbClr val="0097B2"/>
            </a:solidFill>
          </a:ln>
          <a:effectLst/>
        </p:spPr>
      </p:sp>
      <p:sp>
        <p:nvSpPr>
          <p:cNvPr id="34" name="031 text: PS"/>
          <p:cNvSpPr txBox="1"/>
          <p:nvPr/>
        </p:nvSpPr>
        <p:spPr>
          <a:xfrm>
            <a:off x="8235000" y="6575000"/>
            <a:ext cx="130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78" b="1">
                <a:solidFill>
                  <a:srgbClr val="0097B2"/>
                </a:solidFill>
              </a:rPr>
              <a:t>PS</a:t>
            </a:r>
          </a:p>
        </p:txBody>
      </p:sp>
      <p:sp>
        <p:nvSpPr>
          <p:cNvPr id="35" name="032 rect"/>
          <p:cNvSpPr/>
          <p:nvPr/>
        </p:nvSpPr>
        <p:spPr>
          <a:xfrm>
            <a:off x="8520000" y="6500000"/>
            <a:ext cx="405000" cy="185000"/>
          </a:xfrm>
          <a:prstGeom prst="rect">
            <a:avLst/>
          </a:prstGeom>
          <a:solidFill>
            <a:srgbClr val="FFFFFF"/>
          </a:solidFill>
          <a:ln w="13335">
            <a:solidFill>
              <a:srgbClr val="0097B2"/>
            </a:solidFill>
          </a:ln>
          <a:effectLst/>
        </p:spPr>
      </p:sp>
      <p:sp>
        <p:nvSpPr>
          <p:cNvPr id="36" name="033 text: DS"/>
          <p:cNvSpPr txBox="1"/>
          <p:nvPr/>
        </p:nvSpPr>
        <p:spPr>
          <a:xfrm>
            <a:off x="8660000" y="6575000"/>
            <a:ext cx="130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78" b="1">
                <a:solidFill>
                  <a:srgbClr val="0097B2"/>
                </a:solidFill>
              </a:rPr>
              <a:t>DS</a:t>
            </a:r>
          </a:p>
        </p:txBody>
      </p:sp>
      <p:sp>
        <p:nvSpPr>
          <p:cNvPr id="37" name="034 rect"/>
          <p:cNvSpPr/>
          <p:nvPr/>
        </p:nvSpPr>
        <p:spPr>
          <a:xfrm>
            <a:off x="8925000" y="6500000"/>
            <a:ext cx="330000" cy="185000"/>
          </a:xfrm>
          <a:prstGeom prst="rect">
            <a:avLst/>
          </a:prstGeom>
          <a:solidFill>
            <a:srgbClr val="FFFFFF"/>
          </a:solidFill>
          <a:ln w="13335">
            <a:solidFill>
              <a:srgbClr val="0097B2"/>
            </a:solidFill>
          </a:ln>
          <a:effectLst/>
        </p:spPr>
      </p:sp>
      <p:sp>
        <p:nvSpPr>
          <p:cNvPr id="38" name="035 text: EPS"/>
          <p:cNvSpPr txBox="1"/>
          <p:nvPr/>
        </p:nvSpPr>
        <p:spPr>
          <a:xfrm>
            <a:off x="9005000" y="6575000"/>
            <a:ext cx="175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78" b="1">
                <a:solidFill>
                  <a:srgbClr val="0097B2"/>
                </a:solidFill>
              </a:rPr>
              <a:t>EPS</a:t>
            </a:r>
          </a:p>
        </p:txBody>
      </p:sp>
      <p:sp>
        <p:nvSpPr>
          <p:cNvPr id="39" name="036 rect"/>
          <p:cNvSpPr/>
          <p:nvPr/>
        </p:nvSpPr>
        <p:spPr>
          <a:xfrm>
            <a:off x="9255000" y="6500000"/>
            <a:ext cx="480000" cy="185000"/>
          </a:xfrm>
          <a:prstGeom prst="rect">
            <a:avLst/>
          </a:prstGeom>
          <a:solidFill>
            <a:srgbClr val="FFFFFF"/>
          </a:solidFill>
          <a:ln w="13335">
            <a:solidFill>
              <a:srgbClr val="1F7A45"/>
            </a:solidFill>
          </a:ln>
          <a:effectLst/>
        </p:spPr>
      </p:sp>
      <p:sp>
        <p:nvSpPr>
          <p:cNvPr id="40" name="037 text: 출입"/>
          <p:cNvSpPr txBox="1"/>
          <p:nvPr/>
        </p:nvSpPr>
        <p:spPr>
          <a:xfrm>
            <a:off x="9405000" y="6575000"/>
            <a:ext cx="185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78" b="1">
                <a:solidFill>
                  <a:srgbClr val="1F7A45"/>
                </a:solidFill>
              </a:rPr>
              <a:t>출입</a:t>
            </a:r>
          </a:p>
        </p:txBody>
      </p:sp>
      <p:cxnSp>
        <p:nvCxnSpPr>
          <p:cNvPr id="41" name="038 line"/>
          <p:cNvCxnSpPr/>
          <p:nvPr/>
        </p:nvCxnSpPr>
        <p:spPr>
          <a:xfrm>
            <a:off x="9295000" y="6500000"/>
            <a:ext cx="405000" cy="0"/>
          </a:xfrm>
          <a:prstGeom prst="line">
            <a:avLst/>
          </a:prstGeom>
          <a:ln w="49530">
            <a:solidFill>
              <a:srgbClr val="FFFFFF"/>
            </a:solidFill>
          </a:ln>
        </p:spPr>
      </p:cxnSp>
      <p:cxnSp>
        <p:nvCxnSpPr>
          <p:cNvPr id="42" name="039 line"/>
          <p:cNvCxnSpPr/>
          <p:nvPr/>
        </p:nvCxnSpPr>
        <p:spPr>
          <a:xfrm>
            <a:off x="9295000" y="6500000"/>
            <a:ext cx="405000" cy="0"/>
          </a:xfrm>
          <a:prstGeom prst="line">
            <a:avLst/>
          </a:prstGeom>
          <a:ln w="11430">
            <a:solidFill>
              <a:srgbClr val="9A958A"/>
            </a:solidFill>
            <a:prstDash val="dash"/>
          </a:ln>
        </p:spPr>
      </p:cxnSp>
      <p:sp>
        <p:nvSpPr>
          <p:cNvPr id="43" name="040 text: 슬롯 0.5m"/>
          <p:cNvSpPr txBox="1"/>
          <p:nvPr/>
        </p:nvSpPr>
        <p:spPr>
          <a:xfrm>
            <a:off x="6820000" y="6820000"/>
            <a:ext cx="360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/>
            <a:r>
              <a:rPr sz="578" b="0">
                <a:solidFill>
                  <a:srgbClr val="0097B2"/>
                </a:solidFill>
              </a:rPr>
              <a:t>슬롯 0.5m</a:t>
            </a:r>
          </a:p>
        </p:txBody>
      </p:sp>
      <p:sp>
        <p:nvSpPr>
          <p:cNvPr id="44" name="041 text: (PS 화장실 직하 · 출입 최동측)"/>
          <p:cNvSpPr txBox="1"/>
          <p:nvPr/>
        </p:nvSpPr>
        <p:spPr>
          <a:xfrm>
            <a:off x="6190000" y="7155000"/>
            <a:ext cx="990000" cy="8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/>
            <a:r>
              <a:rPr sz="550" b="0">
                <a:solidFill>
                  <a:srgbClr val="0097B2"/>
                </a:solidFill>
              </a:rPr>
              <a:t>(PS 화장실 직하 · 출입 최동측)</a:t>
            </a:r>
          </a:p>
        </p:txBody>
      </p:sp>
      <p:cxnSp>
        <p:nvCxnSpPr>
          <p:cNvPr id="45" name="042 line"/>
          <p:cNvCxnSpPr/>
          <p:nvPr/>
        </p:nvCxnSpPr>
        <p:spPr>
          <a:xfrm>
            <a:off x="3505000" y="2235000"/>
            <a:ext cx="2115000" cy="0"/>
          </a:xfrm>
          <a:prstGeom prst="line">
            <a:avLst/>
          </a:prstGeom>
          <a:ln w="8890">
            <a:solidFill>
              <a:srgbClr val="61666D"/>
            </a:solidFill>
          </a:ln>
        </p:spPr>
      </p:cxnSp>
      <p:sp>
        <p:nvSpPr>
          <p:cNvPr id="46" name="043 text: 5.75"/>
          <p:cNvSpPr txBox="1"/>
          <p:nvPr/>
        </p:nvSpPr>
        <p:spPr>
          <a:xfrm>
            <a:off x="4460000" y="2055000"/>
            <a:ext cx="205000" cy="10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15" b="1">
                <a:solidFill>
                  <a:srgbClr val="61666D"/>
                </a:solidFill>
              </a:rPr>
              <a:t>5.75</a:t>
            </a:r>
          </a:p>
        </p:txBody>
      </p:sp>
      <p:cxnSp>
        <p:nvCxnSpPr>
          <p:cNvPr id="47" name="044 line"/>
          <p:cNvCxnSpPr/>
          <p:nvPr/>
        </p:nvCxnSpPr>
        <p:spPr>
          <a:xfrm>
            <a:off x="5620000" y="2235000"/>
            <a:ext cx="1910000" cy="0"/>
          </a:xfrm>
          <a:prstGeom prst="line">
            <a:avLst/>
          </a:prstGeom>
          <a:ln w="8890">
            <a:solidFill>
              <a:srgbClr val="61666D"/>
            </a:solidFill>
          </a:ln>
        </p:spPr>
      </p:cxnSp>
      <p:sp>
        <p:nvSpPr>
          <p:cNvPr id="48" name="045 text: 5.2"/>
          <p:cNvSpPr txBox="1"/>
          <p:nvPr/>
        </p:nvSpPr>
        <p:spPr>
          <a:xfrm>
            <a:off x="6495000" y="2055000"/>
            <a:ext cx="160000" cy="10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15" b="1">
                <a:solidFill>
                  <a:srgbClr val="61666D"/>
                </a:solidFill>
              </a:rPr>
              <a:t>5.2</a:t>
            </a:r>
          </a:p>
        </p:txBody>
      </p:sp>
      <p:cxnSp>
        <p:nvCxnSpPr>
          <p:cNvPr id="49" name="046 line"/>
          <p:cNvCxnSpPr/>
          <p:nvPr/>
        </p:nvCxnSpPr>
        <p:spPr>
          <a:xfrm>
            <a:off x="7530000" y="2235000"/>
            <a:ext cx="1380000" cy="0"/>
          </a:xfrm>
          <a:prstGeom prst="line">
            <a:avLst/>
          </a:prstGeom>
          <a:ln w="8890">
            <a:solidFill>
              <a:srgbClr val="61666D"/>
            </a:solidFill>
          </a:ln>
        </p:spPr>
      </p:cxnSp>
      <p:sp>
        <p:nvSpPr>
          <p:cNvPr id="50" name="047 text: 3.75"/>
          <p:cNvSpPr txBox="1"/>
          <p:nvPr/>
        </p:nvSpPr>
        <p:spPr>
          <a:xfrm>
            <a:off x="8115000" y="2055000"/>
            <a:ext cx="205000" cy="10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15" b="1">
                <a:solidFill>
                  <a:srgbClr val="61666D"/>
                </a:solidFill>
              </a:rPr>
              <a:t>3.75</a:t>
            </a:r>
          </a:p>
        </p:txBody>
      </p:sp>
      <p:sp>
        <p:nvSpPr>
          <p:cNvPr id="51" name="048 rect"/>
          <p:cNvSpPr/>
          <p:nvPr/>
        </p:nvSpPr>
        <p:spPr>
          <a:xfrm>
            <a:off x="8965000" y="3985000"/>
            <a:ext cx="770000" cy="2520000"/>
          </a:xfrm>
          <a:prstGeom prst="rect">
            <a:avLst/>
          </a:prstGeom>
          <a:solidFill>
            <a:srgbClr val="0097B2">
              <a:alpha val="5098"/>
            </a:srgbClr>
          </a:solidFill>
          <a:ln>
            <a:noFill/>
          </a:ln>
          <a:effectLst/>
        </p:spPr>
      </p:sp>
      <p:cxnSp>
        <p:nvCxnSpPr>
          <p:cNvPr id="52" name="049 line"/>
          <p:cNvCxnSpPr/>
          <p:nvPr/>
        </p:nvCxnSpPr>
        <p:spPr>
          <a:xfrm>
            <a:off x="8965000" y="3985000"/>
            <a:ext cx="0" cy="2515000"/>
          </a:xfrm>
          <a:prstGeom prst="line">
            <a:avLst/>
          </a:prstGeom>
          <a:ln w="24765">
            <a:solidFill>
              <a:srgbClr val="111111"/>
            </a:solidFill>
          </a:ln>
        </p:spPr>
      </p:cxnSp>
      <p:cxnSp>
        <p:nvCxnSpPr>
          <p:cNvPr id="53" name="050 line"/>
          <p:cNvCxnSpPr/>
          <p:nvPr/>
        </p:nvCxnSpPr>
        <p:spPr>
          <a:xfrm>
            <a:off x="8190000" y="3985000"/>
            <a:ext cx="1545000" cy="0"/>
          </a:xfrm>
          <a:prstGeom prst="line">
            <a:avLst/>
          </a:prstGeom>
          <a:ln w="3175">
            <a:solidFill>
              <a:srgbClr val="111111"/>
            </a:solidFill>
          </a:ln>
        </p:spPr>
      </p:cxnSp>
      <p:sp>
        <p:nvSpPr>
          <p:cNvPr id="54" name="051 text: 전실"/>
          <p:cNvSpPr txBox="1"/>
          <p:nvPr/>
        </p:nvSpPr>
        <p:spPr>
          <a:xfrm>
            <a:off x="9250000" y="4715000"/>
            <a:ext cx="200000" cy="105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51" b="1">
                <a:solidFill>
                  <a:srgbClr val="0097B2"/>
                </a:solidFill>
              </a:rPr>
              <a:t>전실</a:t>
            </a:r>
          </a:p>
        </p:txBody>
      </p:sp>
      <p:sp>
        <p:nvSpPr>
          <p:cNvPr id="55" name="052 text: 2.1m"/>
          <p:cNvSpPr txBox="1"/>
          <p:nvPr/>
        </p:nvSpPr>
        <p:spPr>
          <a:xfrm>
            <a:off x="9255000" y="5055000"/>
            <a:ext cx="190000" cy="9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78" b="0">
                <a:solidFill>
                  <a:srgbClr val="0097B2"/>
                </a:solidFill>
              </a:rPr>
              <a:t>2.1m</a:t>
            </a:r>
          </a:p>
        </p:txBody>
      </p:sp>
      <p:sp>
        <p:nvSpPr>
          <p:cNvPr id="56" name="053 rect"/>
          <p:cNvSpPr/>
          <p:nvPr/>
        </p:nvSpPr>
        <p:spPr>
          <a:xfrm>
            <a:off x="8190000" y="5635000"/>
            <a:ext cx="770000" cy="865000"/>
          </a:xfrm>
          <a:prstGeom prst="rect">
            <a:avLst/>
          </a:prstGeom>
          <a:solidFill>
            <a:srgbClr val="1F6F9E">
              <a:alpha val="6274"/>
            </a:srgbClr>
          </a:solidFill>
          <a:ln w="24765">
            <a:solidFill>
              <a:srgbClr val="111111"/>
            </a:solidFill>
          </a:ln>
          <a:effectLst/>
        </p:spPr>
      </p:sp>
      <p:sp>
        <p:nvSpPr>
          <p:cNvPr id="57" name="054 text: 장애인"/>
          <p:cNvSpPr txBox="1"/>
          <p:nvPr/>
        </p:nvSpPr>
        <p:spPr>
          <a:xfrm>
            <a:off x="8440000" y="5900000"/>
            <a:ext cx="270000" cy="10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15" b="1">
                <a:solidFill>
                  <a:srgbClr val="1F6F9E"/>
                </a:solidFill>
              </a:rPr>
              <a:t>장애인</a:t>
            </a:r>
          </a:p>
        </p:txBody>
      </p:sp>
      <p:sp>
        <p:nvSpPr>
          <p:cNvPr id="58" name="055 text: 화장실"/>
          <p:cNvSpPr txBox="1"/>
          <p:nvPr/>
        </p:nvSpPr>
        <p:spPr>
          <a:xfrm>
            <a:off x="8440000" y="6210000"/>
            <a:ext cx="270000" cy="10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15" b="1">
                <a:solidFill>
                  <a:srgbClr val="1F6F9E"/>
                </a:solidFill>
              </a:rPr>
              <a:t>화장실</a:t>
            </a:r>
          </a:p>
        </p:txBody>
      </p:sp>
      <p:cxnSp>
        <p:nvCxnSpPr>
          <p:cNvPr id="59" name="056 line"/>
          <p:cNvCxnSpPr/>
          <p:nvPr/>
        </p:nvCxnSpPr>
        <p:spPr>
          <a:xfrm>
            <a:off x="8965000" y="5785000"/>
            <a:ext cx="0" cy="330000"/>
          </a:xfrm>
          <a:prstGeom prst="line">
            <a:avLst/>
          </a:prstGeom>
          <a:ln w="49530">
            <a:solidFill>
              <a:srgbClr val="FFFFFF"/>
            </a:solidFill>
          </a:ln>
        </p:spPr>
      </p:cxnSp>
      <p:cxnSp>
        <p:nvCxnSpPr>
          <p:cNvPr id="60" name="057 line"/>
          <p:cNvCxnSpPr/>
          <p:nvPr/>
        </p:nvCxnSpPr>
        <p:spPr>
          <a:xfrm>
            <a:off x="8965000" y="5785000"/>
            <a:ext cx="0" cy="330000"/>
          </a:xfrm>
          <a:prstGeom prst="line">
            <a:avLst/>
          </a:prstGeom>
          <a:ln w="11430">
            <a:solidFill>
              <a:srgbClr val="9A958A"/>
            </a:solidFill>
            <a:prstDash val="dash"/>
          </a:ln>
        </p:spPr>
      </p:cxnSp>
      <p:sp>
        <p:nvSpPr>
          <p:cNvPr id="61" name="058 rect"/>
          <p:cNvSpPr/>
          <p:nvPr/>
        </p:nvSpPr>
        <p:spPr>
          <a:xfrm>
            <a:off x="6870000" y="5525000"/>
            <a:ext cx="1325000" cy="975000"/>
          </a:xfrm>
          <a:prstGeom prst="rect">
            <a:avLst/>
          </a:prstGeom>
          <a:solidFill>
            <a:srgbClr val="FF4D00">
              <a:alpha val="3921"/>
            </a:srgbClr>
          </a:solidFill>
          <a:ln w="24765">
            <a:solidFill>
              <a:srgbClr val="111111"/>
            </a:solidFill>
          </a:ln>
          <a:effectLst/>
        </p:spPr>
      </p:sp>
      <p:cxnSp>
        <p:nvCxnSpPr>
          <p:cNvPr id="62" name="059 line"/>
          <p:cNvCxnSpPr/>
          <p:nvPr/>
        </p:nvCxnSpPr>
        <p:spPr>
          <a:xfrm>
            <a:off x="6870000" y="5525000"/>
            <a:ext cx="1320000" cy="0"/>
          </a:xfrm>
          <a:prstGeom prst="line">
            <a:avLst/>
          </a:prstGeom>
          <a:ln w="13335">
            <a:solidFill>
              <a:srgbClr val="61666D"/>
            </a:solidFill>
            <a:prstDash val="dash"/>
          </a:ln>
        </p:spPr>
      </p:cxnSp>
      <p:sp>
        <p:nvSpPr>
          <p:cNvPr id="63" name="060 text: 자모실 ≈9.5㎡"/>
          <p:cNvSpPr txBox="1"/>
          <p:nvPr/>
        </p:nvSpPr>
        <p:spPr>
          <a:xfrm>
            <a:off x="7260000" y="5900000"/>
            <a:ext cx="540000" cy="10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15" b="1">
                <a:solidFill>
                  <a:srgbClr val="111111"/>
                </a:solidFill>
              </a:rPr>
              <a:t>자모실 ≈9.5㎡</a:t>
            </a:r>
          </a:p>
        </p:txBody>
      </p:sp>
      <p:sp>
        <p:nvSpPr>
          <p:cNvPr id="64" name="061 text: (본당측 유리벽)"/>
          <p:cNvSpPr txBox="1"/>
          <p:nvPr/>
        </p:nvSpPr>
        <p:spPr>
          <a:xfrm>
            <a:off x="7285000" y="6220000"/>
            <a:ext cx="485000" cy="8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550" b="0">
                <a:solidFill>
                  <a:srgbClr val="61666D"/>
                </a:solidFill>
              </a:rPr>
              <a:t>(본당측 유리벽)</a:t>
            </a:r>
          </a:p>
        </p:txBody>
      </p:sp>
      <p:sp>
        <p:nvSpPr>
          <p:cNvPr id="65" name="062 rect"/>
          <p:cNvSpPr/>
          <p:nvPr/>
        </p:nvSpPr>
        <p:spPr>
          <a:xfrm>
            <a:off x="3450000" y="3835000"/>
            <a:ext cx="515000" cy="1395000"/>
          </a:xfrm>
          <a:prstGeom prst="rect">
            <a:avLst/>
          </a:prstGeom>
          <a:solidFill>
            <a:srgbClr val="FF4D00">
              <a:alpha val="7843"/>
            </a:srgbClr>
          </a:solidFill>
          <a:ln w="16510">
            <a:solidFill>
              <a:srgbClr val="111111"/>
            </a:solidFill>
          </a:ln>
          <a:effectLst/>
        </p:spPr>
      </p:sp>
      <p:sp>
        <p:nvSpPr>
          <p:cNvPr id="66" name="063 text: 강단"/>
          <p:cNvSpPr txBox="1"/>
          <p:nvPr/>
        </p:nvSpPr>
        <p:spPr>
          <a:xfrm>
            <a:off x="3610000" y="4520000"/>
            <a:ext cx="195000" cy="10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15" b="1">
                <a:solidFill>
                  <a:srgbClr val="111111"/>
                </a:solidFill>
              </a:rPr>
              <a:t>강단</a:t>
            </a:r>
          </a:p>
        </p:txBody>
      </p:sp>
      <p:sp>
        <p:nvSpPr>
          <p:cNvPr id="67" name="064 text: 대예배실 ≈ 130㎡ (약 39평)"/>
          <p:cNvSpPr txBox="1"/>
          <p:nvPr/>
        </p:nvSpPr>
        <p:spPr>
          <a:xfrm>
            <a:off x="5195000" y="4180000"/>
            <a:ext cx="1365000" cy="13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832" b="1">
                <a:solidFill>
                  <a:srgbClr val="111111"/>
                </a:solidFill>
              </a:rPr>
              <a:t>대예배실 ≈ 130㎡ (약 39평)</a:t>
            </a:r>
          </a:p>
        </p:txBody>
      </p:sp>
      <p:sp>
        <p:nvSpPr>
          <p:cNvPr id="68" name="065 text: + 자모실 9.5㎡ · 지붕 트러스 무주 —"/>
          <p:cNvSpPr txBox="1"/>
          <p:nvPr/>
        </p:nvSpPr>
        <p:spPr>
          <a:xfrm>
            <a:off x="5005000" y="4575000"/>
            <a:ext cx="1740000" cy="10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15" b="0">
                <a:solidFill>
                  <a:srgbClr val="61666D"/>
                </a:solidFill>
              </a:rPr>
              <a:t>+ 자모실 9.5㎡ · 지붕 트러스 무주 — 내부 기둥 0</a:t>
            </a:r>
          </a:p>
        </p:txBody>
      </p:sp>
      <p:sp>
        <p:nvSpPr>
          <p:cNvPr id="69" name="066 text: 층고 7.2m"/>
          <p:cNvSpPr txBox="1"/>
          <p:nvPr/>
        </p:nvSpPr>
        <p:spPr>
          <a:xfrm>
            <a:off x="5685000" y="4940000"/>
            <a:ext cx="385000" cy="1000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615" b="0">
                <a:solidFill>
                  <a:srgbClr val="61666D"/>
                </a:solidFill>
              </a:rPr>
              <a:t>층고 7.2m</a:t>
            </a:r>
          </a:p>
        </p:txBody>
      </p:sp>
      <p:cxnSp>
        <p:nvCxnSpPr>
          <p:cNvPr id="70" name="067 line"/>
          <p:cNvCxnSpPr/>
          <p:nvPr/>
        </p:nvCxnSpPr>
        <p:spPr>
          <a:xfrm>
            <a:off x="8965000" y="4315000"/>
            <a:ext cx="0" cy="405000"/>
          </a:xfrm>
          <a:prstGeom prst="line">
            <a:avLst/>
          </a:prstGeom>
          <a:ln w="49530">
            <a:solidFill>
              <a:srgbClr val="FFFFFF"/>
            </a:solidFill>
          </a:ln>
        </p:spPr>
      </p:cxnSp>
      <p:cxnSp>
        <p:nvCxnSpPr>
          <p:cNvPr id="71" name="068 line"/>
          <p:cNvCxnSpPr/>
          <p:nvPr/>
        </p:nvCxnSpPr>
        <p:spPr>
          <a:xfrm>
            <a:off x="8965000" y="4315000"/>
            <a:ext cx="0" cy="405000"/>
          </a:xfrm>
          <a:prstGeom prst="line">
            <a:avLst/>
          </a:prstGeom>
          <a:ln w="11430">
            <a:solidFill>
              <a:srgbClr val="9A958A"/>
            </a:solidFill>
            <a:prstDash val="dash"/>
          </a:ln>
        </p:spPr>
      </p:cxnSp>
      <p:cxnSp>
        <p:nvCxnSpPr>
          <p:cNvPr id="72" name="069 line"/>
          <p:cNvCxnSpPr/>
          <p:nvPr/>
        </p:nvCxnSpPr>
        <p:spPr>
          <a:xfrm>
            <a:off x="8190000" y="5580000"/>
            <a:ext cx="0" cy="0"/>
          </a:xfrm>
          <a:prstGeom prst="line">
            <a:avLst/>
          </a:prstGeom>
          <a:ln w="49530">
            <a:solidFill>
              <a:srgbClr val="FFFFFF"/>
            </a:solidFill>
          </a:ln>
        </p:spPr>
      </p:cxnSp>
      <p:cxnSp>
        <p:nvCxnSpPr>
          <p:cNvPr id="73" name="070 line"/>
          <p:cNvCxnSpPr/>
          <p:nvPr/>
        </p:nvCxnSpPr>
        <p:spPr>
          <a:xfrm>
            <a:off x="8190000" y="5580000"/>
            <a:ext cx="0" cy="0"/>
          </a:xfrm>
          <a:prstGeom prst="line">
            <a:avLst/>
          </a:prstGeom>
          <a:ln w="11430">
            <a:solidFill>
              <a:srgbClr val="9A958A"/>
            </a:solidFill>
            <a:prstDash val="dash"/>
          </a:ln>
        </p:spPr>
      </p:cxnSp>
      <p:sp>
        <p:nvSpPr>
          <p:cNvPr id="74" name="TextBox 73"/>
          <p:cNvSpPr txBox="1"/>
          <p:nvPr/>
        </p:nvSpPr>
        <p:spPr>
          <a:xfrm>
            <a:off x="320040" y="8567928"/>
            <a:ext cx="115214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F6C66"/>
                </a:solidFill>
              </a:rPr>
              <a:t>도면 축척: 1 m = 40 px (원본) · 본당 순면적 39평 vs 브리프 60평 — 건축사 미팅 1번 안건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